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08" r:id="rId2"/>
    <p:sldId id="282" r:id="rId3"/>
    <p:sldId id="258" r:id="rId4"/>
    <p:sldId id="257" r:id="rId5"/>
    <p:sldId id="301" r:id="rId6"/>
    <p:sldId id="317" r:id="rId7"/>
    <p:sldId id="318" r:id="rId8"/>
    <p:sldId id="319" r:id="rId9"/>
    <p:sldId id="291" r:id="rId10"/>
    <p:sldId id="311" r:id="rId11"/>
    <p:sldId id="285" r:id="rId12"/>
    <p:sldId id="299" r:id="rId13"/>
    <p:sldId id="281" r:id="rId14"/>
  </p:sldIdLst>
  <p:sldSz cx="12192000" cy="6858000"/>
  <p:notesSz cx="6858000" cy="9144000"/>
  <p:embeddedFontLst>
    <p:embeddedFont>
      <p:font typeface="맑은 고딕" panose="020B0503020000020004" pitchFamily="34" charset="-127"/>
      <p:regular r:id="rId17"/>
      <p:bold r:id="rId18"/>
    </p:embeddedFont>
    <p:embeddedFont>
      <p:font typeface="Caviar Dreams" panose="020B0604020202020204" charset="0"/>
      <p:regular r:id="rId19"/>
      <p:bold r:id="rId20"/>
      <p:italic r:id="rId21"/>
      <p:boldItalic r:id="rId22"/>
    </p:embeddedFont>
    <p:embeddedFont>
      <p:font typeface="Noto Sans" panose="020B0502040504020204" pitchFamily="34" charset="0"/>
      <p:regular r:id="rId23"/>
      <p:bold r:id="rId24"/>
      <p:italic r:id="rId25"/>
      <p:bold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AA32"/>
    <a:srgbClr val="481410"/>
    <a:srgbClr val="380A0A"/>
    <a:srgbClr val="FFFFFF"/>
    <a:srgbClr val="000000"/>
    <a:srgbClr val="E0E0E0"/>
    <a:srgbClr val="808080"/>
    <a:srgbClr val="494949"/>
    <a:srgbClr val="090909"/>
    <a:srgbClr val="DAC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38" autoAdjust="0"/>
  </p:normalViewPr>
  <p:slideViewPr>
    <p:cSldViewPr snapToGrid="0">
      <p:cViewPr varScale="1">
        <p:scale>
          <a:sx n="88" d="100"/>
          <a:sy n="88" d="100"/>
        </p:scale>
        <p:origin x="72" y="17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BDD30-80A9-46A7-B312-55925BFA525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F1AE2-2BFD-409C-8E95-6B6B8D6A1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047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0BED0-18A9-49BD-A830-0B10D44FDA7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A0614-9BB5-4AA9-8219-0B9F6320D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126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A0614-9BB5-4AA9-8219-0B9F6320D3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656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A0614-9BB5-4AA9-8219-0B9F6320D3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087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A0614-9BB5-4AA9-8219-0B9F6320D3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46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A0614-9BB5-4AA9-8219-0B9F6320D3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55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A0614-9BB5-4AA9-8219-0B9F6320D3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328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A0614-9BB5-4AA9-8219-0B9F6320D3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731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A0614-9BB5-4AA9-8219-0B9F6320D3B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40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72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5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4171951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8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5"/>
          <p:cNvSpPr>
            <a:spLocks noGrp="1"/>
          </p:cNvSpPr>
          <p:nvPr>
            <p:ph type="pic" sz="quarter" idx="14"/>
          </p:nvPr>
        </p:nvSpPr>
        <p:spPr>
          <a:xfrm>
            <a:off x="3848098" y="0"/>
            <a:ext cx="4171951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312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sz="quarter" idx="13"/>
          </p:nvPr>
        </p:nvSpPr>
        <p:spPr>
          <a:xfrm>
            <a:off x="3252104" y="3159578"/>
            <a:ext cx="8937174" cy="3698421"/>
          </a:xfrm>
          <a:custGeom>
            <a:avLst/>
            <a:gdLst>
              <a:gd name="connsiteX0" fmla="*/ 0 w 8937174"/>
              <a:gd name="connsiteY0" fmla="*/ 1 h 3698421"/>
              <a:gd name="connsiteX1" fmla="*/ 4416425 w 8937174"/>
              <a:gd name="connsiteY1" fmla="*/ 1 h 3698421"/>
              <a:gd name="connsiteX2" fmla="*/ 4416425 w 8937174"/>
              <a:gd name="connsiteY2" fmla="*/ 3698421 h 3698421"/>
              <a:gd name="connsiteX3" fmla="*/ 0 w 8937174"/>
              <a:gd name="connsiteY3" fmla="*/ 3698421 h 3698421"/>
              <a:gd name="connsiteX4" fmla="*/ 4520749 w 8937174"/>
              <a:gd name="connsiteY4" fmla="*/ 0 h 3698421"/>
              <a:gd name="connsiteX5" fmla="*/ 8937174 w 8937174"/>
              <a:gd name="connsiteY5" fmla="*/ 0 h 3698421"/>
              <a:gd name="connsiteX6" fmla="*/ 8937174 w 8937174"/>
              <a:gd name="connsiteY6" fmla="*/ 3698420 h 3698421"/>
              <a:gd name="connsiteX7" fmla="*/ 4520749 w 8937174"/>
              <a:gd name="connsiteY7" fmla="*/ 3698420 h 3698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37174" h="3698421">
                <a:moveTo>
                  <a:pt x="0" y="1"/>
                </a:moveTo>
                <a:lnTo>
                  <a:pt x="4416425" y="1"/>
                </a:lnTo>
                <a:lnTo>
                  <a:pt x="4416425" y="3698421"/>
                </a:lnTo>
                <a:lnTo>
                  <a:pt x="0" y="3698421"/>
                </a:lnTo>
                <a:close/>
                <a:moveTo>
                  <a:pt x="4520749" y="0"/>
                </a:moveTo>
                <a:lnTo>
                  <a:pt x="8937174" y="0"/>
                </a:lnTo>
                <a:lnTo>
                  <a:pt x="8937174" y="3698420"/>
                </a:lnTo>
                <a:lnTo>
                  <a:pt x="4520749" y="3698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53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그림 개체 틀 14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3836" cy="6858000"/>
          </a:xfrm>
          <a:custGeom>
            <a:avLst/>
            <a:gdLst>
              <a:gd name="connsiteX0" fmla="*/ 1896837 w 12183836"/>
              <a:gd name="connsiteY0" fmla="*/ 0 h 6858000"/>
              <a:gd name="connsiteX1" fmla="*/ 3687534 w 12183836"/>
              <a:gd name="connsiteY1" fmla="*/ 0 h 6858000"/>
              <a:gd name="connsiteX2" fmla="*/ 3687534 w 12183836"/>
              <a:gd name="connsiteY2" fmla="*/ 6858000 h 6858000"/>
              <a:gd name="connsiteX3" fmla="*/ 1896837 w 12183836"/>
              <a:gd name="connsiteY3" fmla="*/ 6858000 h 6858000"/>
              <a:gd name="connsiteX4" fmla="*/ 0 w 12183836"/>
              <a:gd name="connsiteY4" fmla="*/ 0 h 6858000"/>
              <a:gd name="connsiteX5" fmla="*/ 1790697 w 12183836"/>
              <a:gd name="connsiteY5" fmla="*/ 0 h 6858000"/>
              <a:gd name="connsiteX6" fmla="*/ 1790697 w 12183836"/>
              <a:gd name="connsiteY6" fmla="*/ 6858000 h 6858000"/>
              <a:gd name="connsiteX7" fmla="*/ 0 w 12183836"/>
              <a:gd name="connsiteY7" fmla="*/ 6858000 h 6858000"/>
              <a:gd name="connsiteX8" fmla="*/ 3785510 w 12183836"/>
              <a:gd name="connsiteY8" fmla="*/ 0 h 6858000"/>
              <a:gd name="connsiteX9" fmla="*/ 5576207 w 12183836"/>
              <a:gd name="connsiteY9" fmla="*/ 0 h 6858000"/>
              <a:gd name="connsiteX10" fmla="*/ 5576207 w 12183836"/>
              <a:gd name="connsiteY10" fmla="*/ 6858000 h 6858000"/>
              <a:gd name="connsiteX11" fmla="*/ 3785510 w 12183836"/>
              <a:gd name="connsiteY11" fmla="*/ 6858000 h 6858000"/>
              <a:gd name="connsiteX12" fmla="*/ 10393139 w 12183836"/>
              <a:gd name="connsiteY12" fmla="*/ 0 h 6858000"/>
              <a:gd name="connsiteX13" fmla="*/ 12183836 w 12183836"/>
              <a:gd name="connsiteY13" fmla="*/ 0 h 6858000"/>
              <a:gd name="connsiteX14" fmla="*/ 12183836 w 12183836"/>
              <a:gd name="connsiteY14" fmla="*/ 6858000 h 6858000"/>
              <a:gd name="connsiteX15" fmla="*/ 10393139 w 12183836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3836" h="6858000">
                <a:moveTo>
                  <a:pt x="1896837" y="0"/>
                </a:moveTo>
                <a:lnTo>
                  <a:pt x="3687534" y="0"/>
                </a:lnTo>
                <a:lnTo>
                  <a:pt x="3687534" y="6858000"/>
                </a:lnTo>
                <a:lnTo>
                  <a:pt x="1896837" y="6858000"/>
                </a:lnTo>
                <a:close/>
                <a:moveTo>
                  <a:pt x="0" y="0"/>
                </a:moveTo>
                <a:lnTo>
                  <a:pt x="1790697" y="0"/>
                </a:lnTo>
                <a:lnTo>
                  <a:pt x="1790697" y="6858000"/>
                </a:lnTo>
                <a:lnTo>
                  <a:pt x="0" y="6858000"/>
                </a:lnTo>
                <a:close/>
                <a:moveTo>
                  <a:pt x="3785510" y="0"/>
                </a:moveTo>
                <a:lnTo>
                  <a:pt x="5576207" y="0"/>
                </a:lnTo>
                <a:lnTo>
                  <a:pt x="5576207" y="6858000"/>
                </a:lnTo>
                <a:lnTo>
                  <a:pt x="3785510" y="6858000"/>
                </a:lnTo>
                <a:close/>
                <a:moveTo>
                  <a:pt x="10393139" y="0"/>
                </a:moveTo>
                <a:lnTo>
                  <a:pt x="12183836" y="0"/>
                </a:lnTo>
                <a:lnTo>
                  <a:pt x="12183836" y="6858000"/>
                </a:lnTo>
                <a:lnTo>
                  <a:pt x="10393139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304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32436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951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865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8721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5"/>
          <p:cNvSpPr>
            <a:spLocks noGrp="1"/>
          </p:cNvSpPr>
          <p:nvPr>
            <p:ph type="pic" sz="quarter" idx="14"/>
          </p:nvPr>
        </p:nvSpPr>
        <p:spPr>
          <a:xfrm>
            <a:off x="0" y="3429000"/>
            <a:ext cx="6098721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5" name="그림 개체 틀 5"/>
          <p:cNvSpPr>
            <a:spLocks noGrp="1"/>
          </p:cNvSpPr>
          <p:nvPr>
            <p:ph type="pic" sz="quarter" idx="15"/>
          </p:nvPr>
        </p:nvSpPr>
        <p:spPr>
          <a:xfrm>
            <a:off x="6098721" y="3420836"/>
            <a:ext cx="6093279" cy="3437164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083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그림 개체 틀 5"/>
          <p:cNvSpPr>
            <a:spLocks noGrp="1"/>
          </p:cNvSpPr>
          <p:nvPr>
            <p:ph type="pic" sz="quarter" idx="14"/>
          </p:nvPr>
        </p:nvSpPr>
        <p:spPr>
          <a:xfrm>
            <a:off x="0" y="3429000"/>
            <a:ext cx="6098721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5"/>
          <p:cNvSpPr>
            <a:spLocks noGrp="1"/>
          </p:cNvSpPr>
          <p:nvPr>
            <p:ph type="pic" sz="quarter" idx="15"/>
          </p:nvPr>
        </p:nvSpPr>
        <p:spPr>
          <a:xfrm>
            <a:off x="6098721" y="0"/>
            <a:ext cx="6093279" cy="3429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033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5"/>
          <p:cNvSpPr>
            <a:spLocks noGrp="1"/>
          </p:cNvSpPr>
          <p:nvPr>
            <p:ph type="pic" sz="quarter" idx="13"/>
          </p:nvPr>
        </p:nvSpPr>
        <p:spPr>
          <a:xfrm>
            <a:off x="1" y="1926771"/>
            <a:ext cx="6327320" cy="493122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772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3894138" y="0"/>
            <a:ext cx="829786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3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sz="quarter" idx="14"/>
          </p:nvPr>
        </p:nvSpPr>
        <p:spPr>
          <a:xfrm>
            <a:off x="5149273" y="1911925"/>
            <a:ext cx="1902691" cy="1902691"/>
          </a:xfrm>
          <a:custGeom>
            <a:avLst/>
            <a:gdLst>
              <a:gd name="connsiteX0" fmla="*/ 1325418 w 2650836"/>
              <a:gd name="connsiteY0" fmla="*/ 0 h 2650836"/>
              <a:gd name="connsiteX1" fmla="*/ 2650836 w 2650836"/>
              <a:gd name="connsiteY1" fmla="*/ 1325418 h 2650836"/>
              <a:gd name="connsiteX2" fmla="*/ 1325418 w 2650836"/>
              <a:gd name="connsiteY2" fmla="*/ 2650836 h 2650836"/>
              <a:gd name="connsiteX3" fmla="*/ 0 w 2650836"/>
              <a:gd name="connsiteY3" fmla="*/ 1325418 h 2650836"/>
              <a:gd name="connsiteX4" fmla="*/ 1325418 w 2650836"/>
              <a:gd name="connsiteY4" fmla="*/ 0 h 265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0836" h="2650836">
                <a:moveTo>
                  <a:pt x="1325418" y="0"/>
                </a:moveTo>
                <a:cubicBezTo>
                  <a:pt x="2057426" y="0"/>
                  <a:pt x="2650836" y="593410"/>
                  <a:pt x="2650836" y="1325418"/>
                </a:cubicBezTo>
                <a:cubicBezTo>
                  <a:pt x="2650836" y="2057426"/>
                  <a:pt x="2057426" y="2650836"/>
                  <a:pt x="1325418" y="2650836"/>
                </a:cubicBezTo>
                <a:cubicBezTo>
                  <a:pt x="593410" y="2650836"/>
                  <a:pt x="0" y="2057426"/>
                  <a:pt x="0" y="1325418"/>
                </a:cubicBezTo>
                <a:cubicBezTo>
                  <a:pt x="0" y="593410"/>
                  <a:pt x="593410" y="0"/>
                  <a:pt x="13254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113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그림 개체 틀 10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custGeom>
            <a:avLst/>
            <a:gdLst>
              <a:gd name="connsiteX0" fmla="*/ 4572000 w 12191999"/>
              <a:gd name="connsiteY0" fmla="*/ 0 h 6858000"/>
              <a:gd name="connsiteX1" fmla="*/ 7029449 w 12191999"/>
              <a:gd name="connsiteY1" fmla="*/ 0 h 6858000"/>
              <a:gd name="connsiteX2" fmla="*/ 7029449 w 12191999"/>
              <a:gd name="connsiteY2" fmla="*/ 6858000 h 6858000"/>
              <a:gd name="connsiteX3" fmla="*/ 4572000 w 12191999"/>
              <a:gd name="connsiteY3" fmla="*/ 6858000 h 6858000"/>
              <a:gd name="connsiteX4" fmla="*/ 0 w 12191999"/>
              <a:gd name="connsiteY4" fmla="*/ 0 h 6858000"/>
              <a:gd name="connsiteX5" fmla="*/ 4448174 w 12191999"/>
              <a:gd name="connsiteY5" fmla="*/ 0 h 6858000"/>
              <a:gd name="connsiteX6" fmla="*/ 4448174 w 12191999"/>
              <a:gd name="connsiteY6" fmla="*/ 6858000 h 6858000"/>
              <a:gd name="connsiteX7" fmla="*/ 0 w 12191999"/>
              <a:gd name="connsiteY7" fmla="*/ 6858000 h 6858000"/>
              <a:gd name="connsiteX8" fmla="*/ 7153274 w 12191999"/>
              <a:gd name="connsiteY8" fmla="*/ 0 h 6858000"/>
              <a:gd name="connsiteX9" fmla="*/ 9610724 w 12191999"/>
              <a:gd name="connsiteY9" fmla="*/ 0 h 6858000"/>
              <a:gd name="connsiteX10" fmla="*/ 9610724 w 12191999"/>
              <a:gd name="connsiteY10" fmla="*/ 6858000 h 6858000"/>
              <a:gd name="connsiteX11" fmla="*/ 7153274 w 12191999"/>
              <a:gd name="connsiteY11" fmla="*/ 6858000 h 6858000"/>
              <a:gd name="connsiteX12" fmla="*/ 9734549 w 12191999"/>
              <a:gd name="connsiteY12" fmla="*/ 0 h 6858000"/>
              <a:gd name="connsiteX13" fmla="*/ 12191999 w 12191999"/>
              <a:gd name="connsiteY13" fmla="*/ 0 h 6858000"/>
              <a:gd name="connsiteX14" fmla="*/ 12191999 w 12191999"/>
              <a:gd name="connsiteY14" fmla="*/ 6858000 h 6858000"/>
              <a:gd name="connsiteX15" fmla="*/ 9734549 w 12191999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9" h="6858000">
                <a:moveTo>
                  <a:pt x="4572000" y="0"/>
                </a:moveTo>
                <a:lnTo>
                  <a:pt x="7029449" y="0"/>
                </a:lnTo>
                <a:lnTo>
                  <a:pt x="7029449" y="6858000"/>
                </a:lnTo>
                <a:lnTo>
                  <a:pt x="4572000" y="6858000"/>
                </a:lnTo>
                <a:close/>
                <a:moveTo>
                  <a:pt x="0" y="0"/>
                </a:moveTo>
                <a:lnTo>
                  <a:pt x="4448174" y="0"/>
                </a:lnTo>
                <a:lnTo>
                  <a:pt x="4448174" y="6858000"/>
                </a:lnTo>
                <a:lnTo>
                  <a:pt x="0" y="6858000"/>
                </a:lnTo>
                <a:close/>
                <a:moveTo>
                  <a:pt x="7153274" y="0"/>
                </a:moveTo>
                <a:lnTo>
                  <a:pt x="9610724" y="0"/>
                </a:lnTo>
                <a:lnTo>
                  <a:pt x="9610724" y="6858000"/>
                </a:lnTo>
                <a:lnTo>
                  <a:pt x="7153274" y="6858000"/>
                </a:lnTo>
                <a:close/>
                <a:moveTo>
                  <a:pt x="9734549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9734549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793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937174" cy="3698421"/>
          </a:xfrm>
          <a:custGeom>
            <a:avLst/>
            <a:gdLst>
              <a:gd name="connsiteX0" fmla="*/ 0 w 8937174"/>
              <a:gd name="connsiteY0" fmla="*/ 1 h 3698421"/>
              <a:gd name="connsiteX1" fmla="*/ 4416425 w 8937174"/>
              <a:gd name="connsiteY1" fmla="*/ 1 h 3698421"/>
              <a:gd name="connsiteX2" fmla="*/ 4416425 w 8937174"/>
              <a:gd name="connsiteY2" fmla="*/ 3698421 h 3698421"/>
              <a:gd name="connsiteX3" fmla="*/ 0 w 8937174"/>
              <a:gd name="connsiteY3" fmla="*/ 3698421 h 3698421"/>
              <a:gd name="connsiteX4" fmla="*/ 4520749 w 8937174"/>
              <a:gd name="connsiteY4" fmla="*/ 0 h 3698421"/>
              <a:gd name="connsiteX5" fmla="*/ 8937174 w 8937174"/>
              <a:gd name="connsiteY5" fmla="*/ 0 h 3698421"/>
              <a:gd name="connsiteX6" fmla="*/ 8937174 w 8937174"/>
              <a:gd name="connsiteY6" fmla="*/ 3698420 h 3698421"/>
              <a:gd name="connsiteX7" fmla="*/ 4520749 w 8937174"/>
              <a:gd name="connsiteY7" fmla="*/ 3698420 h 3698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37174" h="3698421">
                <a:moveTo>
                  <a:pt x="0" y="1"/>
                </a:moveTo>
                <a:lnTo>
                  <a:pt x="4416425" y="1"/>
                </a:lnTo>
                <a:lnTo>
                  <a:pt x="4416425" y="3698421"/>
                </a:lnTo>
                <a:lnTo>
                  <a:pt x="0" y="3698421"/>
                </a:lnTo>
                <a:close/>
                <a:moveTo>
                  <a:pt x="4520749" y="0"/>
                </a:moveTo>
                <a:lnTo>
                  <a:pt x="8937174" y="0"/>
                </a:lnTo>
                <a:lnTo>
                  <a:pt x="8937174" y="3698420"/>
                </a:lnTo>
                <a:lnTo>
                  <a:pt x="4520749" y="3698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0113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5514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9642475" y="0"/>
            <a:ext cx="2549525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2"/>
          <p:cNvSpPr>
            <a:spLocks noGrp="1"/>
          </p:cNvSpPr>
          <p:nvPr>
            <p:ph type="pic" sz="quarter" idx="14"/>
          </p:nvPr>
        </p:nvSpPr>
        <p:spPr>
          <a:xfrm>
            <a:off x="6976958" y="-1"/>
            <a:ext cx="2549525" cy="337127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15"/>
          </p:nvPr>
        </p:nvSpPr>
        <p:spPr>
          <a:xfrm>
            <a:off x="6986194" y="3495963"/>
            <a:ext cx="2549525" cy="3371273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6261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6569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29786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3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957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7"/>
          <p:cNvSpPr>
            <a:spLocks noGrp="1"/>
          </p:cNvSpPr>
          <p:nvPr>
            <p:ph type="pic" sz="quarter" idx="14"/>
          </p:nvPr>
        </p:nvSpPr>
        <p:spPr>
          <a:xfrm>
            <a:off x="4822086" y="2239263"/>
            <a:ext cx="2546182" cy="2546182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9842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2432957"/>
            <a:ext cx="12192000" cy="4425043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6764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5"/>
          <p:cNvSpPr>
            <a:spLocks noGrp="1"/>
          </p:cNvSpPr>
          <p:nvPr>
            <p:ph type="pic" sz="quarter" idx="13"/>
          </p:nvPr>
        </p:nvSpPr>
        <p:spPr>
          <a:xfrm flipH="1">
            <a:off x="-1" y="0"/>
            <a:ext cx="12183836" cy="6858000"/>
          </a:xfrm>
          <a:custGeom>
            <a:avLst/>
            <a:gdLst>
              <a:gd name="connsiteX0" fmla="*/ 1896837 w 12183836"/>
              <a:gd name="connsiteY0" fmla="*/ 0 h 6858000"/>
              <a:gd name="connsiteX1" fmla="*/ 3687534 w 12183836"/>
              <a:gd name="connsiteY1" fmla="*/ 0 h 6858000"/>
              <a:gd name="connsiteX2" fmla="*/ 3687534 w 12183836"/>
              <a:gd name="connsiteY2" fmla="*/ 6858000 h 6858000"/>
              <a:gd name="connsiteX3" fmla="*/ 1896837 w 12183836"/>
              <a:gd name="connsiteY3" fmla="*/ 6858000 h 6858000"/>
              <a:gd name="connsiteX4" fmla="*/ 0 w 12183836"/>
              <a:gd name="connsiteY4" fmla="*/ 0 h 6858000"/>
              <a:gd name="connsiteX5" fmla="*/ 1790697 w 12183836"/>
              <a:gd name="connsiteY5" fmla="*/ 0 h 6858000"/>
              <a:gd name="connsiteX6" fmla="*/ 1790697 w 12183836"/>
              <a:gd name="connsiteY6" fmla="*/ 6858000 h 6858000"/>
              <a:gd name="connsiteX7" fmla="*/ 0 w 12183836"/>
              <a:gd name="connsiteY7" fmla="*/ 6858000 h 6858000"/>
              <a:gd name="connsiteX8" fmla="*/ 3785510 w 12183836"/>
              <a:gd name="connsiteY8" fmla="*/ 0 h 6858000"/>
              <a:gd name="connsiteX9" fmla="*/ 5576207 w 12183836"/>
              <a:gd name="connsiteY9" fmla="*/ 0 h 6858000"/>
              <a:gd name="connsiteX10" fmla="*/ 5576207 w 12183836"/>
              <a:gd name="connsiteY10" fmla="*/ 6858000 h 6858000"/>
              <a:gd name="connsiteX11" fmla="*/ 3785510 w 12183836"/>
              <a:gd name="connsiteY11" fmla="*/ 6858000 h 6858000"/>
              <a:gd name="connsiteX12" fmla="*/ 10393139 w 12183836"/>
              <a:gd name="connsiteY12" fmla="*/ 0 h 6858000"/>
              <a:gd name="connsiteX13" fmla="*/ 12183836 w 12183836"/>
              <a:gd name="connsiteY13" fmla="*/ 0 h 6858000"/>
              <a:gd name="connsiteX14" fmla="*/ 12183836 w 12183836"/>
              <a:gd name="connsiteY14" fmla="*/ 6858000 h 6858000"/>
              <a:gd name="connsiteX15" fmla="*/ 10393139 w 12183836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3836" h="6858000">
                <a:moveTo>
                  <a:pt x="1896837" y="0"/>
                </a:moveTo>
                <a:lnTo>
                  <a:pt x="3687534" y="0"/>
                </a:lnTo>
                <a:lnTo>
                  <a:pt x="3687534" y="6858000"/>
                </a:lnTo>
                <a:lnTo>
                  <a:pt x="1896837" y="6858000"/>
                </a:lnTo>
                <a:close/>
                <a:moveTo>
                  <a:pt x="0" y="0"/>
                </a:moveTo>
                <a:lnTo>
                  <a:pt x="1790697" y="0"/>
                </a:lnTo>
                <a:lnTo>
                  <a:pt x="1790697" y="6858000"/>
                </a:lnTo>
                <a:lnTo>
                  <a:pt x="0" y="6858000"/>
                </a:lnTo>
                <a:close/>
                <a:moveTo>
                  <a:pt x="3785510" y="0"/>
                </a:moveTo>
                <a:lnTo>
                  <a:pt x="5576207" y="0"/>
                </a:lnTo>
                <a:lnTo>
                  <a:pt x="5576207" y="6858000"/>
                </a:lnTo>
                <a:lnTo>
                  <a:pt x="3785510" y="6858000"/>
                </a:lnTo>
                <a:close/>
                <a:moveTo>
                  <a:pt x="10393139" y="0"/>
                </a:moveTo>
                <a:lnTo>
                  <a:pt x="12183836" y="0"/>
                </a:lnTo>
                <a:lnTo>
                  <a:pt x="12183836" y="6858000"/>
                </a:lnTo>
                <a:lnTo>
                  <a:pt x="10393139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725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그림 개체 틀 10"/>
          <p:cNvSpPr>
            <a:spLocks noGrp="1"/>
          </p:cNvSpPr>
          <p:nvPr>
            <p:ph type="pic" sz="quarter" idx="13"/>
          </p:nvPr>
        </p:nvSpPr>
        <p:spPr>
          <a:xfrm>
            <a:off x="4359565" y="0"/>
            <a:ext cx="7832436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811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668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946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81213"/>
            <a:ext cx="10515600" cy="1325563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3966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236509"/>
            <a:ext cx="3112698" cy="211928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4603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3502" y="1322659"/>
            <a:ext cx="2960298" cy="2205545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534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2"/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4038601" cy="384538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15"/>
          </p:nvPr>
        </p:nvSpPr>
        <p:spPr>
          <a:xfrm>
            <a:off x="4038599" y="-1"/>
            <a:ext cx="4114800" cy="384538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16"/>
          </p:nvPr>
        </p:nvSpPr>
        <p:spPr>
          <a:xfrm>
            <a:off x="8153399" y="-2"/>
            <a:ext cx="4038601" cy="3845380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6244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05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549525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14"/>
          </p:nvPr>
        </p:nvSpPr>
        <p:spPr>
          <a:xfrm>
            <a:off x="2673926" y="-1"/>
            <a:ext cx="2549525" cy="337127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9" name="그림 개체 틀 2"/>
          <p:cNvSpPr>
            <a:spLocks noGrp="1"/>
          </p:cNvSpPr>
          <p:nvPr>
            <p:ph type="pic" sz="quarter" idx="15"/>
          </p:nvPr>
        </p:nvSpPr>
        <p:spPr>
          <a:xfrm>
            <a:off x="2683162" y="3495963"/>
            <a:ext cx="2549525" cy="3371273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705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14"/>
          </p:nvPr>
        </p:nvSpPr>
        <p:spPr>
          <a:xfrm>
            <a:off x="0" y="-9237"/>
            <a:ext cx="4477109" cy="337127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9" name="그림 개체 틀 2"/>
          <p:cNvSpPr>
            <a:spLocks noGrp="1"/>
          </p:cNvSpPr>
          <p:nvPr>
            <p:ph type="pic" sz="quarter" idx="15"/>
          </p:nvPr>
        </p:nvSpPr>
        <p:spPr>
          <a:xfrm>
            <a:off x="0" y="3486727"/>
            <a:ext cx="4485025" cy="3371273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095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711778"/>
            <a:ext cx="12192000" cy="332422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31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32422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512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E9E69-A7F4-4B2D-8CDF-FAA88F5CF1F2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12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74" r:id="rId3"/>
    <p:sldLayoutId id="2147483650" r:id="rId4"/>
    <p:sldLayoutId id="2147483652" r:id="rId5"/>
    <p:sldLayoutId id="2147483653" r:id="rId6"/>
    <p:sldLayoutId id="2147483683" r:id="rId7"/>
    <p:sldLayoutId id="2147483665" r:id="rId8"/>
    <p:sldLayoutId id="2147483679" r:id="rId9"/>
    <p:sldLayoutId id="2147483654" r:id="rId10"/>
    <p:sldLayoutId id="2147483685" r:id="rId11"/>
    <p:sldLayoutId id="2147483659" r:id="rId12"/>
    <p:sldLayoutId id="2147483666" r:id="rId13"/>
    <p:sldLayoutId id="2147483656" r:id="rId14"/>
    <p:sldLayoutId id="2147483667" r:id="rId15"/>
    <p:sldLayoutId id="2147483671" r:id="rId16"/>
    <p:sldLayoutId id="2147483680" r:id="rId17"/>
    <p:sldLayoutId id="2147483661" r:id="rId18"/>
    <p:sldLayoutId id="2147483662" r:id="rId19"/>
    <p:sldLayoutId id="2147483655" r:id="rId20"/>
    <p:sldLayoutId id="2147483672" r:id="rId21"/>
    <p:sldLayoutId id="2147483668" r:id="rId22"/>
    <p:sldLayoutId id="2147483657" r:id="rId23"/>
    <p:sldLayoutId id="2147483658" r:id="rId24"/>
    <p:sldLayoutId id="2147483670" r:id="rId25"/>
    <p:sldLayoutId id="2147483669" r:id="rId26"/>
    <p:sldLayoutId id="2147483681" r:id="rId27"/>
    <p:sldLayoutId id="2147483660" r:id="rId28"/>
    <p:sldLayoutId id="2147483673" r:id="rId29"/>
    <p:sldLayoutId id="2147483663" r:id="rId30"/>
    <p:sldLayoutId id="2147483675" r:id="rId31"/>
    <p:sldLayoutId id="2147483676" r:id="rId32"/>
    <p:sldLayoutId id="2147483677" r:id="rId33"/>
    <p:sldLayoutId id="2147483678" r:id="rId34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in on the railway tracks&#10;&#10;Description automatically generated with medium confidence">
            <a:extLst>
              <a:ext uri="{FF2B5EF4-FFF2-40B4-BE49-F238E27FC236}">
                <a16:creationId xmlns:a16="http://schemas.microsoft.com/office/drawing/2014/main" id="{B410471E-D1B6-4F5A-97CD-4F45F7CBA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474D48-40C5-4B6C-8AFF-F58076E30F0D}"/>
              </a:ext>
            </a:extLst>
          </p:cNvPr>
          <p:cNvSpPr/>
          <p:nvPr/>
        </p:nvSpPr>
        <p:spPr>
          <a:xfrm>
            <a:off x="0" y="-4302"/>
            <a:ext cx="12192000" cy="6857999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5CB7F2-44B3-40D3-BA20-A27D245A750B}"/>
              </a:ext>
            </a:extLst>
          </p:cNvPr>
          <p:cNvSpPr txBox="1"/>
          <p:nvPr/>
        </p:nvSpPr>
        <p:spPr>
          <a:xfrm>
            <a:off x="1529074" y="1313687"/>
            <a:ext cx="524241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200" b="1" dirty="0">
                <a:solidFill>
                  <a:srgbClr val="494949"/>
                </a:solidFill>
                <a:latin typeface="+mj-lt"/>
              </a:rPr>
              <a:t>Treasure of Subway Data</a:t>
            </a:r>
            <a:endParaRPr lang="ko-KR" altLang="en-US" sz="5200" b="1" dirty="0">
              <a:solidFill>
                <a:srgbClr val="494949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4188" y="3359168"/>
            <a:ext cx="2145142" cy="692497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spc="300" dirty="0">
                <a:latin typeface="+mj-lt"/>
              </a:rPr>
              <a:t>Saleh </a:t>
            </a:r>
            <a:r>
              <a:rPr lang="en-US" altLang="ko-KR" sz="1300" b="1" spc="300" dirty="0" err="1">
                <a:latin typeface="+mj-lt"/>
              </a:rPr>
              <a:t>Aljomyl</a:t>
            </a:r>
            <a:endParaRPr lang="en-US" altLang="ko-KR" sz="1300" b="1" spc="300" dirty="0">
              <a:latin typeface="+mj-lt"/>
            </a:endParaRPr>
          </a:p>
          <a:p>
            <a:pPr algn="ctr"/>
            <a:r>
              <a:rPr lang="en-US" altLang="ko-KR" sz="1300" b="1" spc="300" dirty="0" err="1">
                <a:latin typeface="+mj-lt"/>
              </a:rPr>
              <a:t>Ghainm</a:t>
            </a:r>
            <a:r>
              <a:rPr lang="en-US" altLang="ko-KR" sz="1300" b="1" spc="300" dirty="0">
                <a:latin typeface="+mj-lt"/>
              </a:rPr>
              <a:t> </a:t>
            </a:r>
            <a:r>
              <a:rPr lang="en-US" altLang="ko-KR" sz="1300" b="1" spc="300" dirty="0" err="1">
                <a:latin typeface="+mj-lt"/>
              </a:rPr>
              <a:t>Alghainm</a:t>
            </a:r>
            <a:endParaRPr lang="en-US" altLang="ko-KR" sz="1300" b="1" spc="300" dirty="0">
              <a:latin typeface="+mj-lt"/>
            </a:endParaRPr>
          </a:p>
          <a:p>
            <a:pPr algn="ctr"/>
            <a:r>
              <a:rPr lang="en-US" altLang="ko-KR" sz="1300" b="1" spc="300" dirty="0">
                <a:latin typeface="+mj-lt"/>
              </a:rPr>
              <a:t>7 Oct 2021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29049" y="1256188"/>
            <a:ext cx="524241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200" b="1" dirty="0">
                <a:latin typeface="+mj-lt"/>
              </a:rPr>
              <a:t>Treasure of Subway Data</a:t>
            </a:r>
            <a:endParaRPr lang="ko-KR" altLang="en-US" sz="5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10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28 3.7037E-6 C -0.00677 3.7037E-6 -0.0013 0.00671 -0.0013 0.01527 C -0.0013 0.02361 -0.00677 0.03055 -0.01328 0.03055 C -0.01992 0.03055 -0.02513 0.02361 -0.02513 0.01527 C -0.02513 0.00671 -0.01992 3.7037E-6 -0.01328 3.7037E-6 Z " pathEditMode="relative" rAng="0" ptsTypes="AAA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صورة 10">
            <a:extLst>
              <a:ext uri="{FF2B5EF4-FFF2-40B4-BE49-F238E27FC236}">
                <a16:creationId xmlns:a16="http://schemas.microsoft.com/office/drawing/2014/main" id="{B9D402A8-0748-4796-AF44-E50048E2D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619" y="56125"/>
            <a:ext cx="7253429" cy="3873907"/>
          </a:xfrm>
          <a:prstGeom prst="rect">
            <a:avLst/>
          </a:prstGeom>
        </p:spPr>
      </p:pic>
      <p:pic>
        <p:nvPicPr>
          <p:cNvPr id="15" name="صورة 14">
            <a:extLst>
              <a:ext uri="{FF2B5EF4-FFF2-40B4-BE49-F238E27FC236}">
                <a16:creationId xmlns:a16="http://schemas.microsoft.com/office/drawing/2014/main" id="{BFA49B57-DB18-4F83-B5A2-A00282CC2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714" y="3648366"/>
            <a:ext cx="5904571" cy="315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6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309">
            <a:extLst>
              <a:ext uri="{FF2B5EF4-FFF2-40B4-BE49-F238E27FC236}">
                <a16:creationId xmlns:a16="http://schemas.microsoft.com/office/drawing/2014/main" id="{DFD818C3-811D-46A0-896A-E10C8F167A4B}"/>
              </a:ext>
            </a:extLst>
          </p:cNvPr>
          <p:cNvSpPr/>
          <p:nvPr/>
        </p:nvSpPr>
        <p:spPr>
          <a:xfrm>
            <a:off x="19397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0" name="그룹 89"/>
          <p:cNvGrpSpPr/>
          <p:nvPr/>
        </p:nvGrpSpPr>
        <p:grpSpPr>
          <a:xfrm>
            <a:off x="2269391" y="2759023"/>
            <a:ext cx="7657551" cy="3153304"/>
            <a:chOff x="2378158" y="2479623"/>
            <a:chExt cx="7657551" cy="3153304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D0F0801-830A-438C-A071-22CC84E94A48}"/>
                </a:ext>
              </a:extLst>
            </p:cNvPr>
            <p:cNvSpPr/>
            <p:nvPr/>
          </p:nvSpPr>
          <p:spPr>
            <a:xfrm>
              <a:off x="8095456" y="2551314"/>
              <a:ext cx="1731402" cy="2400034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각 삼각형 61">
              <a:extLst>
                <a:ext uri="{FF2B5EF4-FFF2-40B4-BE49-F238E27FC236}">
                  <a16:creationId xmlns:a16="http://schemas.microsoft.com/office/drawing/2014/main" id="{D9CBBB38-AE3F-40E0-8A74-2485765BB55C}"/>
                </a:ext>
              </a:extLst>
            </p:cNvPr>
            <p:cNvSpPr/>
            <p:nvPr/>
          </p:nvSpPr>
          <p:spPr>
            <a:xfrm rot="10800000" flipH="1">
              <a:off x="8090873" y="2544966"/>
              <a:ext cx="492130" cy="498406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3" name="TextBox 127">
              <a:extLst>
                <a:ext uri="{FF2B5EF4-FFF2-40B4-BE49-F238E27FC236}">
                  <a16:creationId xmlns:a16="http://schemas.microsoft.com/office/drawing/2014/main" id="{8306C37F-6209-4F9A-A5A6-2F874D780DBE}"/>
                </a:ext>
              </a:extLst>
            </p:cNvPr>
            <p:cNvSpPr txBox="1"/>
            <p:nvPr/>
          </p:nvSpPr>
          <p:spPr>
            <a:xfrm>
              <a:off x="8257422" y="2987943"/>
              <a:ext cx="1559887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>
                  <a:latin typeface="+mj-lt"/>
                </a:rPr>
                <a:t>SQLite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2202667-5A86-4193-83A7-A483F3454755}"/>
                </a:ext>
              </a:extLst>
            </p:cNvPr>
            <p:cNvSpPr/>
            <p:nvPr/>
          </p:nvSpPr>
          <p:spPr>
            <a:xfrm>
              <a:off x="8021757" y="2509831"/>
              <a:ext cx="449172" cy="33417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j-lt"/>
                </a:rPr>
                <a:t>04</a:t>
              </a:r>
              <a:endParaRPr lang="ko-KR" alt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DED503D-A511-488A-A745-E2B520DA11E5}"/>
                </a:ext>
              </a:extLst>
            </p:cNvPr>
            <p:cNvSpPr/>
            <p:nvPr/>
          </p:nvSpPr>
          <p:spPr>
            <a:xfrm>
              <a:off x="7991698" y="4778544"/>
              <a:ext cx="2039428" cy="2366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" name="직각 삼각형 65">
              <a:extLst>
                <a:ext uri="{FF2B5EF4-FFF2-40B4-BE49-F238E27FC236}">
                  <a16:creationId xmlns:a16="http://schemas.microsoft.com/office/drawing/2014/main" id="{047D80BC-16D6-4EBF-8DF7-8EEA6C35D374}"/>
                </a:ext>
              </a:extLst>
            </p:cNvPr>
            <p:cNvSpPr/>
            <p:nvPr/>
          </p:nvSpPr>
          <p:spPr>
            <a:xfrm>
              <a:off x="9827940" y="4570776"/>
              <a:ext cx="207769" cy="20776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E8790D5-7DD1-45C6-8553-D2FEA2922C53}"/>
                </a:ext>
              </a:extLst>
            </p:cNvPr>
            <p:cNvSpPr/>
            <p:nvPr/>
          </p:nvSpPr>
          <p:spPr>
            <a:xfrm>
              <a:off x="6260296" y="2541095"/>
              <a:ext cx="1731402" cy="2584329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각 삼각형 47">
              <a:extLst>
                <a:ext uri="{FF2B5EF4-FFF2-40B4-BE49-F238E27FC236}">
                  <a16:creationId xmlns:a16="http://schemas.microsoft.com/office/drawing/2014/main" id="{EDC35CC8-AC4F-45B9-AEB0-F7A7A1931B90}"/>
                </a:ext>
              </a:extLst>
            </p:cNvPr>
            <p:cNvSpPr/>
            <p:nvPr/>
          </p:nvSpPr>
          <p:spPr>
            <a:xfrm rot="10800000" flipH="1">
              <a:off x="6255713" y="2534748"/>
              <a:ext cx="492130" cy="498406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119">
              <a:extLst>
                <a:ext uri="{FF2B5EF4-FFF2-40B4-BE49-F238E27FC236}">
                  <a16:creationId xmlns:a16="http://schemas.microsoft.com/office/drawing/2014/main" id="{16CE1BEA-E25B-4278-B02F-324927A6F219}"/>
                </a:ext>
              </a:extLst>
            </p:cNvPr>
            <p:cNvSpPr txBox="1"/>
            <p:nvPr/>
          </p:nvSpPr>
          <p:spPr>
            <a:xfrm>
              <a:off x="6422262" y="2977724"/>
              <a:ext cx="1559887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>
                  <a:latin typeface="+mj-lt"/>
                </a:rPr>
                <a:t>Python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65678C2-D5C6-4A37-9DE3-E7F420EE870C}"/>
                </a:ext>
              </a:extLst>
            </p:cNvPr>
            <p:cNvSpPr/>
            <p:nvPr/>
          </p:nvSpPr>
          <p:spPr>
            <a:xfrm>
              <a:off x="6186597" y="2499613"/>
              <a:ext cx="449172" cy="33417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j-lt"/>
                </a:rPr>
                <a:t>03</a:t>
              </a:r>
              <a:endParaRPr lang="ko-KR" alt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80B1596-6B41-4180-A434-4F2819857718}"/>
                </a:ext>
              </a:extLst>
            </p:cNvPr>
            <p:cNvSpPr/>
            <p:nvPr/>
          </p:nvSpPr>
          <p:spPr>
            <a:xfrm>
              <a:off x="6122574" y="4991927"/>
              <a:ext cx="2077682" cy="207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직각 삼각형 51">
              <a:extLst>
                <a:ext uri="{FF2B5EF4-FFF2-40B4-BE49-F238E27FC236}">
                  <a16:creationId xmlns:a16="http://schemas.microsoft.com/office/drawing/2014/main" id="{66D770CF-F1DA-4280-9DF1-031319CD2AAD}"/>
                </a:ext>
              </a:extLst>
            </p:cNvPr>
            <p:cNvSpPr/>
            <p:nvPr/>
          </p:nvSpPr>
          <p:spPr>
            <a:xfrm>
              <a:off x="7992487" y="4784159"/>
              <a:ext cx="207769" cy="20776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5BB16D2-0C95-48E2-A27E-CE0CA6371881}"/>
                </a:ext>
              </a:extLst>
            </p:cNvPr>
            <p:cNvSpPr/>
            <p:nvPr/>
          </p:nvSpPr>
          <p:spPr>
            <a:xfrm>
              <a:off x="4386092" y="2534207"/>
              <a:ext cx="1731402" cy="2818936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E18D0DE9-86AE-4A57-87B6-D77D2577166B}"/>
                </a:ext>
              </a:extLst>
            </p:cNvPr>
            <p:cNvSpPr/>
            <p:nvPr/>
          </p:nvSpPr>
          <p:spPr>
            <a:xfrm rot="10800000" flipH="1">
              <a:off x="4381509" y="2527860"/>
              <a:ext cx="492130" cy="498406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" name="TextBox 111">
              <a:extLst>
                <a:ext uri="{FF2B5EF4-FFF2-40B4-BE49-F238E27FC236}">
                  <a16:creationId xmlns:a16="http://schemas.microsoft.com/office/drawing/2014/main" id="{5163217D-3234-4075-8732-F95341622815}"/>
                </a:ext>
              </a:extLst>
            </p:cNvPr>
            <p:cNvSpPr txBox="1"/>
            <p:nvPr/>
          </p:nvSpPr>
          <p:spPr>
            <a:xfrm>
              <a:off x="4548058" y="2970836"/>
              <a:ext cx="1559887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 err="1">
                  <a:latin typeface="+mj-lt"/>
                </a:rPr>
                <a:t>Jupyter</a:t>
              </a:r>
              <a:endParaRPr lang="en-US" altLang="ko-KR" sz="1600" b="1" dirty="0">
                <a:latin typeface="+mj-lt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6F82011-144B-454F-BB6E-453F2EA9541C}"/>
                </a:ext>
              </a:extLst>
            </p:cNvPr>
            <p:cNvSpPr/>
            <p:nvPr/>
          </p:nvSpPr>
          <p:spPr>
            <a:xfrm>
              <a:off x="4312393" y="2492725"/>
              <a:ext cx="449172" cy="33417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ko-KR" alt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0B9A1C1-8851-45EA-9BF2-60F87B64D264}"/>
                </a:ext>
              </a:extLst>
            </p:cNvPr>
            <p:cNvSpPr/>
            <p:nvPr/>
          </p:nvSpPr>
          <p:spPr>
            <a:xfrm>
              <a:off x="4250367" y="5202772"/>
              <a:ext cx="2077682" cy="207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" name="직각 삼각형 32">
              <a:extLst>
                <a:ext uri="{FF2B5EF4-FFF2-40B4-BE49-F238E27FC236}">
                  <a16:creationId xmlns:a16="http://schemas.microsoft.com/office/drawing/2014/main" id="{9F348ED4-1A01-4366-B196-38A4E524F7F1}"/>
                </a:ext>
              </a:extLst>
            </p:cNvPr>
            <p:cNvSpPr/>
            <p:nvPr/>
          </p:nvSpPr>
          <p:spPr>
            <a:xfrm>
              <a:off x="6120280" y="4995004"/>
              <a:ext cx="207769" cy="20776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9F4505-0901-4864-BCAC-49B664154C3C}"/>
                </a:ext>
              </a:extLst>
            </p:cNvPr>
            <p:cNvSpPr/>
            <p:nvPr/>
          </p:nvSpPr>
          <p:spPr>
            <a:xfrm>
              <a:off x="2516670" y="2522687"/>
              <a:ext cx="1731402" cy="3040984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2726C7B2-E308-45B5-A86E-2887CDB06EE4}"/>
                </a:ext>
              </a:extLst>
            </p:cNvPr>
            <p:cNvSpPr/>
            <p:nvPr/>
          </p:nvSpPr>
          <p:spPr>
            <a:xfrm rot="10800000" flipH="1">
              <a:off x="2512087" y="2516501"/>
              <a:ext cx="492130" cy="492130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D35D0701-2D97-4345-BA10-7C6B24ADB593}"/>
                </a:ext>
              </a:extLst>
            </p:cNvPr>
            <p:cNvSpPr txBox="1"/>
            <p:nvPr/>
          </p:nvSpPr>
          <p:spPr>
            <a:xfrm>
              <a:off x="2678636" y="2959653"/>
              <a:ext cx="1559887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>
                  <a:latin typeface="+mj-lt"/>
                </a:rPr>
                <a:t>MS Excel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54BBF53-F0A7-496D-8B2D-7F26872F7893}"/>
                </a:ext>
              </a:extLst>
            </p:cNvPr>
            <p:cNvSpPr/>
            <p:nvPr/>
          </p:nvSpPr>
          <p:spPr>
            <a:xfrm>
              <a:off x="2442971" y="2479623"/>
              <a:ext cx="449172" cy="33417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j-lt"/>
                </a:rPr>
                <a:t>01</a:t>
              </a:r>
              <a:endParaRPr lang="ko-KR" alt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BBCF73-0E77-4628-93F0-A56E3CC1DE2C}"/>
                </a:ext>
              </a:extLst>
            </p:cNvPr>
            <p:cNvSpPr/>
            <p:nvPr/>
          </p:nvSpPr>
          <p:spPr>
            <a:xfrm>
              <a:off x="2378158" y="5425159"/>
              <a:ext cx="2077682" cy="207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09D4D755-C4D7-4358-B9EA-5D45C1AA1F2F}"/>
                </a:ext>
              </a:extLst>
            </p:cNvPr>
            <p:cNvSpPr/>
            <p:nvPr/>
          </p:nvSpPr>
          <p:spPr>
            <a:xfrm>
              <a:off x="4248071" y="5217391"/>
              <a:ext cx="207769" cy="20776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664945" y="829608"/>
            <a:ext cx="8150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+mj-lt"/>
              </a:rPr>
              <a:t>Tools to analyses the data</a:t>
            </a:r>
            <a:endParaRPr lang="ko-KR" altLang="en-US" sz="40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853F0-8714-4CE9-9A52-19087C758B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22" y="4215035"/>
            <a:ext cx="1044466" cy="1044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28D6E0-F1FE-4FEF-8861-5DF81B5351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996" y="3918309"/>
            <a:ext cx="718190" cy="966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6E4633-51B5-4052-A690-A5876C8C15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74" y="3989194"/>
            <a:ext cx="1106082" cy="1282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D9D48D-3CE6-4F80-B865-71D01B0E3C3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" t="4667" r="6226" b="11951"/>
          <a:stretch/>
        </p:blipFill>
        <p:spPr>
          <a:xfrm>
            <a:off x="6464357" y="3996614"/>
            <a:ext cx="989750" cy="989392"/>
          </a:xfrm>
          <a:prstGeom prst="ellipse">
            <a:avLst/>
          </a:prstGeom>
        </p:spPr>
      </p:pic>
      <p:grpSp>
        <p:nvGrpSpPr>
          <p:cNvPr id="42" name="그룹 6">
            <a:extLst>
              <a:ext uri="{FF2B5EF4-FFF2-40B4-BE49-F238E27FC236}">
                <a16:creationId xmlns:a16="http://schemas.microsoft.com/office/drawing/2014/main" id="{0BB480E5-4A3C-4762-B683-87055E8C99CB}"/>
              </a:ext>
            </a:extLst>
          </p:cNvPr>
          <p:cNvGrpSpPr/>
          <p:nvPr/>
        </p:nvGrpSpPr>
        <p:grpSpPr>
          <a:xfrm>
            <a:off x="591127" y="783822"/>
            <a:ext cx="526472" cy="656994"/>
            <a:chOff x="6708775" y="2339975"/>
            <a:chExt cx="762000" cy="950913"/>
          </a:xfrm>
          <a:solidFill>
            <a:schemeClr val="tx1"/>
          </a:solidFill>
        </p:grpSpPr>
        <p:sp>
          <p:nvSpPr>
            <p:cNvPr id="43" name="Rectangle 183">
              <a:extLst>
                <a:ext uri="{FF2B5EF4-FFF2-40B4-BE49-F238E27FC236}">
                  <a16:creationId xmlns:a16="http://schemas.microsoft.com/office/drawing/2014/main" id="{946D9B43-0FA7-4982-9928-32866BAD0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7075" y="2535238"/>
              <a:ext cx="25400" cy="436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9">
              <a:extLst>
                <a:ext uri="{FF2B5EF4-FFF2-40B4-BE49-F238E27FC236}">
                  <a16:creationId xmlns:a16="http://schemas.microsoft.com/office/drawing/2014/main" id="{7E087BED-E4CB-4B44-9741-B0372817D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8775" y="2339975"/>
              <a:ext cx="762000" cy="854075"/>
            </a:xfrm>
            <a:custGeom>
              <a:avLst/>
              <a:gdLst>
                <a:gd name="T0" fmla="*/ 577 w 685"/>
                <a:gd name="T1" fmla="*/ 768 h 768"/>
                <a:gd name="T2" fmla="*/ 108 w 685"/>
                <a:gd name="T3" fmla="*/ 768 h 768"/>
                <a:gd name="T4" fmla="*/ 0 w 685"/>
                <a:gd name="T5" fmla="*/ 659 h 768"/>
                <a:gd name="T6" fmla="*/ 0 w 685"/>
                <a:gd name="T7" fmla="*/ 108 h 768"/>
                <a:gd name="T8" fmla="*/ 108 w 685"/>
                <a:gd name="T9" fmla="*/ 0 h 768"/>
                <a:gd name="T10" fmla="*/ 577 w 685"/>
                <a:gd name="T11" fmla="*/ 0 h 768"/>
                <a:gd name="T12" fmla="*/ 685 w 685"/>
                <a:gd name="T13" fmla="*/ 108 h 768"/>
                <a:gd name="T14" fmla="*/ 685 w 685"/>
                <a:gd name="T15" fmla="*/ 659 h 768"/>
                <a:gd name="T16" fmla="*/ 577 w 685"/>
                <a:gd name="T17" fmla="*/ 768 h 768"/>
                <a:gd name="T18" fmla="*/ 108 w 685"/>
                <a:gd name="T19" fmla="*/ 28 h 768"/>
                <a:gd name="T20" fmla="*/ 28 w 685"/>
                <a:gd name="T21" fmla="*/ 108 h 768"/>
                <a:gd name="T22" fmla="*/ 28 w 685"/>
                <a:gd name="T23" fmla="*/ 659 h 768"/>
                <a:gd name="T24" fmla="*/ 108 w 685"/>
                <a:gd name="T25" fmla="*/ 740 h 768"/>
                <a:gd name="T26" fmla="*/ 577 w 685"/>
                <a:gd name="T27" fmla="*/ 740 h 768"/>
                <a:gd name="T28" fmla="*/ 657 w 685"/>
                <a:gd name="T29" fmla="*/ 659 h 768"/>
                <a:gd name="T30" fmla="*/ 657 w 685"/>
                <a:gd name="T31" fmla="*/ 108 h 768"/>
                <a:gd name="T32" fmla="*/ 577 w 685"/>
                <a:gd name="T33" fmla="*/ 28 h 768"/>
                <a:gd name="T34" fmla="*/ 108 w 685"/>
                <a:gd name="T35" fmla="*/ 2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5" h="768">
                  <a:moveTo>
                    <a:pt x="577" y="768"/>
                  </a:moveTo>
                  <a:cubicBezTo>
                    <a:pt x="108" y="768"/>
                    <a:pt x="108" y="768"/>
                    <a:pt x="108" y="768"/>
                  </a:cubicBezTo>
                  <a:cubicBezTo>
                    <a:pt x="48" y="768"/>
                    <a:pt x="0" y="719"/>
                    <a:pt x="0" y="659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48"/>
                    <a:pt x="48" y="0"/>
                    <a:pt x="108" y="0"/>
                  </a:cubicBezTo>
                  <a:cubicBezTo>
                    <a:pt x="577" y="0"/>
                    <a:pt x="577" y="0"/>
                    <a:pt x="577" y="0"/>
                  </a:cubicBezTo>
                  <a:cubicBezTo>
                    <a:pt x="637" y="0"/>
                    <a:pt x="685" y="48"/>
                    <a:pt x="685" y="108"/>
                  </a:cubicBezTo>
                  <a:cubicBezTo>
                    <a:pt x="685" y="659"/>
                    <a:pt x="685" y="659"/>
                    <a:pt x="685" y="659"/>
                  </a:cubicBezTo>
                  <a:cubicBezTo>
                    <a:pt x="685" y="719"/>
                    <a:pt x="637" y="768"/>
                    <a:pt x="577" y="768"/>
                  </a:cubicBezTo>
                  <a:close/>
                  <a:moveTo>
                    <a:pt x="108" y="28"/>
                  </a:moveTo>
                  <a:cubicBezTo>
                    <a:pt x="64" y="28"/>
                    <a:pt x="28" y="64"/>
                    <a:pt x="28" y="108"/>
                  </a:cubicBezTo>
                  <a:cubicBezTo>
                    <a:pt x="28" y="659"/>
                    <a:pt x="28" y="659"/>
                    <a:pt x="28" y="659"/>
                  </a:cubicBezTo>
                  <a:cubicBezTo>
                    <a:pt x="28" y="703"/>
                    <a:pt x="64" y="740"/>
                    <a:pt x="108" y="740"/>
                  </a:cubicBezTo>
                  <a:cubicBezTo>
                    <a:pt x="577" y="740"/>
                    <a:pt x="577" y="740"/>
                    <a:pt x="577" y="740"/>
                  </a:cubicBezTo>
                  <a:cubicBezTo>
                    <a:pt x="621" y="740"/>
                    <a:pt x="657" y="703"/>
                    <a:pt x="657" y="659"/>
                  </a:cubicBezTo>
                  <a:cubicBezTo>
                    <a:pt x="657" y="108"/>
                    <a:pt x="657" y="108"/>
                    <a:pt x="657" y="108"/>
                  </a:cubicBezTo>
                  <a:cubicBezTo>
                    <a:pt x="657" y="64"/>
                    <a:pt x="621" y="28"/>
                    <a:pt x="577" y="28"/>
                  </a:cubicBezTo>
                  <a:lnTo>
                    <a:pt x="10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0">
              <a:extLst>
                <a:ext uri="{FF2B5EF4-FFF2-40B4-BE49-F238E27FC236}">
                  <a16:creationId xmlns:a16="http://schemas.microsoft.com/office/drawing/2014/main" id="{BDB6E607-8AC2-4E20-A0F2-3AC334DC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2957513"/>
              <a:ext cx="762000" cy="30163"/>
            </a:xfrm>
            <a:custGeom>
              <a:avLst/>
              <a:gdLst>
                <a:gd name="T0" fmla="*/ 671 w 685"/>
                <a:gd name="T1" fmla="*/ 28 h 28"/>
                <a:gd name="T2" fmla="*/ 14 w 685"/>
                <a:gd name="T3" fmla="*/ 28 h 28"/>
                <a:gd name="T4" fmla="*/ 0 w 685"/>
                <a:gd name="T5" fmla="*/ 14 h 28"/>
                <a:gd name="T6" fmla="*/ 14 w 685"/>
                <a:gd name="T7" fmla="*/ 0 h 28"/>
                <a:gd name="T8" fmla="*/ 671 w 685"/>
                <a:gd name="T9" fmla="*/ 0 h 28"/>
                <a:gd name="T10" fmla="*/ 685 w 685"/>
                <a:gd name="T11" fmla="*/ 14 h 28"/>
                <a:gd name="T12" fmla="*/ 671 w 68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5" h="28">
                  <a:moveTo>
                    <a:pt x="67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1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679" y="0"/>
                    <a:pt x="685" y="6"/>
                    <a:pt x="685" y="14"/>
                  </a:cubicBezTo>
                  <a:cubicBezTo>
                    <a:pt x="685" y="21"/>
                    <a:pt x="679" y="28"/>
                    <a:pt x="67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01">
              <a:extLst>
                <a:ext uri="{FF2B5EF4-FFF2-40B4-BE49-F238E27FC236}">
                  <a16:creationId xmlns:a16="http://schemas.microsoft.com/office/drawing/2014/main" id="{EEFF2A38-531F-47E9-947A-CF0C27E7C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2519363"/>
              <a:ext cx="762000" cy="30163"/>
            </a:xfrm>
            <a:custGeom>
              <a:avLst/>
              <a:gdLst>
                <a:gd name="T0" fmla="*/ 671 w 685"/>
                <a:gd name="T1" fmla="*/ 28 h 28"/>
                <a:gd name="T2" fmla="*/ 14 w 685"/>
                <a:gd name="T3" fmla="*/ 28 h 28"/>
                <a:gd name="T4" fmla="*/ 0 w 685"/>
                <a:gd name="T5" fmla="*/ 14 h 28"/>
                <a:gd name="T6" fmla="*/ 14 w 685"/>
                <a:gd name="T7" fmla="*/ 0 h 28"/>
                <a:gd name="T8" fmla="*/ 671 w 685"/>
                <a:gd name="T9" fmla="*/ 0 h 28"/>
                <a:gd name="T10" fmla="*/ 685 w 685"/>
                <a:gd name="T11" fmla="*/ 14 h 28"/>
                <a:gd name="T12" fmla="*/ 671 w 68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5" h="28">
                  <a:moveTo>
                    <a:pt x="67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679" y="0"/>
                    <a:pt x="685" y="6"/>
                    <a:pt x="685" y="14"/>
                  </a:cubicBezTo>
                  <a:cubicBezTo>
                    <a:pt x="685" y="22"/>
                    <a:pt x="679" y="28"/>
                    <a:pt x="67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25">
              <a:extLst>
                <a:ext uri="{FF2B5EF4-FFF2-40B4-BE49-F238E27FC236}">
                  <a16:creationId xmlns:a16="http://schemas.microsoft.com/office/drawing/2014/main" id="{64ADCE04-BD02-402C-8453-2FD82DB1C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775" y="3160713"/>
              <a:ext cx="133350" cy="130175"/>
            </a:xfrm>
            <a:custGeom>
              <a:avLst/>
              <a:gdLst>
                <a:gd name="T0" fmla="*/ 16 w 120"/>
                <a:gd name="T1" fmla="*/ 118 h 118"/>
                <a:gd name="T2" fmla="*/ 6 w 120"/>
                <a:gd name="T3" fmla="*/ 114 h 118"/>
                <a:gd name="T4" fmla="*/ 6 w 120"/>
                <a:gd name="T5" fmla="*/ 94 h 118"/>
                <a:gd name="T6" fmla="*/ 94 w 120"/>
                <a:gd name="T7" fmla="*/ 6 h 118"/>
                <a:gd name="T8" fmla="*/ 114 w 120"/>
                <a:gd name="T9" fmla="*/ 6 h 118"/>
                <a:gd name="T10" fmla="*/ 114 w 120"/>
                <a:gd name="T11" fmla="*/ 26 h 118"/>
                <a:gd name="T12" fmla="*/ 25 w 120"/>
                <a:gd name="T13" fmla="*/ 114 h 118"/>
                <a:gd name="T14" fmla="*/ 16 w 120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8">
                  <a:moveTo>
                    <a:pt x="16" y="118"/>
                  </a:moveTo>
                  <a:cubicBezTo>
                    <a:pt x="12" y="118"/>
                    <a:pt x="8" y="117"/>
                    <a:pt x="6" y="114"/>
                  </a:cubicBezTo>
                  <a:cubicBezTo>
                    <a:pt x="0" y="109"/>
                    <a:pt x="0" y="100"/>
                    <a:pt x="6" y="94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0" y="0"/>
                    <a:pt x="109" y="0"/>
                    <a:pt x="114" y="6"/>
                  </a:cubicBezTo>
                  <a:cubicBezTo>
                    <a:pt x="120" y="11"/>
                    <a:pt x="120" y="20"/>
                    <a:pt x="114" y="26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3" y="117"/>
                    <a:pt x="19" y="118"/>
                    <a:pt x="1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26">
              <a:extLst>
                <a:ext uri="{FF2B5EF4-FFF2-40B4-BE49-F238E27FC236}">
                  <a16:creationId xmlns:a16="http://schemas.microsoft.com/office/drawing/2014/main" id="{5A7B46F4-9586-4CE9-822F-0E5BEA1E4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7725" y="3160713"/>
              <a:ext cx="133350" cy="130175"/>
            </a:xfrm>
            <a:custGeom>
              <a:avLst/>
              <a:gdLst>
                <a:gd name="T0" fmla="*/ 104 w 119"/>
                <a:gd name="T1" fmla="*/ 118 h 118"/>
                <a:gd name="T2" fmla="*/ 94 w 119"/>
                <a:gd name="T3" fmla="*/ 114 h 118"/>
                <a:gd name="T4" fmla="*/ 5 w 119"/>
                <a:gd name="T5" fmla="*/ 26 h 118"/>
                <a:gd name="T6" fmla="*/ 5 w 119"/>
                <a:gd name="T7" fmla="*/ 6 h 118"/>
                <a:gd name="T8" fmla="*/ 25 w 119"/>
                <a:gd name="T9" fmla="*/ 6 h 118"/>
                <a:gd name="T10" fmla="*/ 114 w 119"/>
                <a:gd name="T11" fmla="*/ 94 h 118"/>
                <a:gd name="T12" fmla="*/ 114 w 119"/>
                <a:gd name="T13" fmla="*/ 114 h 118"/>
                <a:gd name="T14" fmla="*/ 104 w 119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8">
                  <a:moveTo>
                    <a:pt x="104" y="118"/>
                  </a:moveTo>
                  <a:cubicBezTo>
                    <a:pt x="100" y="118"/>
                    <a:pt x="97" y="117"/>
                    <a:pt x="94" y="11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0" y="20"/>
                    <a:pt x="0" y="11"/>
                    <a:pt x="5" y="6"/>
                  </a:cubicBezTo>
                  <a:cubicBezTo>
                    <a:pt x="11" y="0"/>
                    <a:pt x="20" y="0"/>
                    <a:pt x="25" y="6"/>
                  </a:cubicBezTo>
                  <a:cubicBezTo>
                    <a:pt x="114" y="94"/>
                    <a:pt x="114" y="94"/>
                    <a:pt x="114" y="94"/>
                  </a:cubicBezTo>
                  <a:cubicBezTo>
                    <a:pt x="119" y="100"/>
                    <a:pt x="119" y="109"/>
                    <a:pt x="114" y="114"/>
                  </a:cubicBezTo>
                  <a:cubicBezTo>
                    <a:pt x="111" y="117"/>
                    <a:pt x="107" y="118"/>
                    <a:pt x="104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27">
              <a:extLst>
                <a:ext uri="{FF2B5EF4-FFF2-40B4-BE49-F238E27FC236}">
                  <a16:creationId xmlns:a16="http://schemas.microsoft.com/office/drawing/2014/main" id="{A47F1C48-8F01-4C9C-8213-926F7BE01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3219450"/>
              <a:ext cx="409575" cy="31750"/>
            </a:xfrm>
            <a:custGeom>
              <a:avLst/>
              <a:gdLst>
                <a:gd name="T0" fmla="*/ 355 w 369"/>
                <a:gd name="T1" fmla="*/ 28 h 28"/>
                <a:gd name="T2" fmla="*/ 14 w 369"/>
                <a:gd name="T3" fmla="*/ 28 h 28"/>
                <a:gd name="T4" fmla="*/ 0 w 369"/>
                <a:gd name="T5" fmla="*/ 14 h 28"/>
                <a:gd name="T6" fmla="*/ 14 w 369"/>
                <a:gd name="T7" fmla="*/ 0 h 28"/>
                <a:gd name="T8" fmla="*/ 355 w 369"/>
                <a:gd name="T9" fmla="*/ 0 h 28"/>
                <a:gd name="T10" fmla="*/ 369 w 369"/>
                <a:gd name="T11" fmla="*/ 14 h 28"/>
                <a:gd name="T12" fmla="*/ 355 w 369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28">
                  <a:moveTo>
                    <a:pt x="355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7" y="28"/>
                    <a:pt x="0" y="22"/>
                    <a:pt x="0" y="14"/>
                  </a:cubicBezTo>
                  <a:cubicBezTo>
                    <a:pt x="0" y="7"/>
                    <a:pt x="7" y="0"/>
                    <a:pt x="14" y="0"/>
                  </a:cubicBezTo>
                  <a:cubicBezTo>
                    <a:pt x="355" y="0"/>
                    <a:pt x="355" y="0"/>
                    <a:pt x="355" y="0"/>
                  </a:cubicBezTo>
                  <a:cubicBezTo>
                    <a:pt x="363" y="0"/>
                    <a:pt x="369" y="7"/>
                    <a:pt x="369" y="14"/>
                  </a:cubicBezTo>
                  <a:cubicBezTo>
                    <a:pt x="369" y="22"/>
                    <a:pt x="363" y="28"/>
                    <a:pt x="35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Oval 228">
              <a:extLst>
                <a:ext uri="{FF2B5EF4-FFF2-40B4-BE49-F238E27FC236}">
                  <a16:creationId xmlns:a16="http://schemas.microsoft.com/office/drawing/2014/main" id="{1D7BF0E8-3D6D-4357-AE31-162A36346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2125" y="3030538"/>
              <a:ext cx="74613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Oval 229">
              <a:extLst>
                <a:ext uri="{FF2B5EF4-FFF2-40B4-BE49-F238E27FC236}">
                  <a16:creationId xmlns:a16="http://schemas.microsoft.com/office/drawing/2014/main" id="{2B0A6343-B827-454A-9679-3F36614C5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4400" y="3030538"/>
              <a:ext cx="73025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44702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309">
            <a:extLst>
              <a:ext uri="{FF2B5EF4-FFF2-40B4-BE49-F238E27FC236}">
                <a16:creationId xmlns:a16="http://schemas.microsoft.com/office/drawing/2014/main" id="{F2359AE2-CE54-4894-BD56-14E1BF3307C3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개체 틀 6">
            <a:extLst>
              <a:ext uri="{FF2B5EF4-FFF2-40B4-BE49-F238E27FC236}">
                <a16:creationId xmlns:a16="http://schemas.microsoft.com/office/drawing/2014/main" id="{B8311378-0893-44CF-9716-35B8706CA4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4" t="252" r="28241" b="117"/>
          <a:stretch/>
        </p:blipFill>
        <p:spPr>
          <a:xfrm>
            <a:off x="-3119" y="-12688"/>
            <a:ext cx="4171951" cy="6870688"/>
          </a:xfrm>
          <a:prstGeom prst="rect">
            <a:avLst/>
          </a:prstGeom>
        </p:spPr>
      </p:pic>
      <p:sp>
        <p:nvSpPr>
          <p:cNvPr id="41" name="직사각형 24">
            <a:extLst>
              <a:ext uri="{FF2B5EF4-FFF2-40B4-BE49-F238E27FC236}">
                <a16:creationId xmlns:a16="http://schemas.microsoft.com/office/drawing/2014/main" id="{AA1F2B7E-CAD1-4C98-82E1-6B5BE7853929}"/>
              </a:ext>
            </a:extLst>
          </p:cNvPr>
          <p:cNvSpPr/>
          <p:nvPr/>
        </p:nvSpPr>
        <p:spPr>
          <a:xfrm>
            <a:off x="3942541" y="1088945"/>
            <a:ext cx="452583" cy="286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25">
            <a:extLst>
              <a:ext uri="{FF2B5EF4-FFF2-40B4-BE49-F238E27FC236}">
                <a16:creationId xmlns:a16="http://schemas.microsoft.com/office/drawing/2014/main" id="{9BA55C42-CCA4-4641-8C6E-521619B0FFAE}"/>
              </a:ext>
            </a:extLst>
          </p:cNvPr>
          <p:cNvSpPr/>
          <p:nvPr/>
        </p:nvSpPr>
        <p:spPr>
          <a:xfrm>
            <a:off x="3945773" y="5397896"/>
            <a:ext cx="452583" cy="286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801887" y="615813"/>
            <a:ext cx="4625207" cy="909321"/>
            <a:chOff x="5999645" y="1200013"/>
            <a:chExt cx="4625207" cy="909321"/>
          </a:xfrm>
        </p:grpSpPr>
        <p:sp>
          <p:nvSpPr>
            <p:cNvPr id="17" name="직사각형 16"/>
            <p:cNvSpPr/>
            <p:nvPr/>
          </p:nvSpPr>
          <p:spPr>
            <a:xfrm>
              <a:off x="5999645" y="1200013"/>
              <a:ext cx="909319" cy="90932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r>
                <a:rPr lang="en-US" altLang="ko-KR" sz="20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Verdana" panose="020B0604030504040204" pitchFamily="34" charset="0"/>
                </a:rPr>
                <a:t>1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062064" y="1215252"/>
              <a:ext cx="3562788" cy="3845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lt"/>
                  <a:ea typeface="맑은 고딕" panose="020B0503020000020004" pitchFamily="50" charset="-127"/>
                </a:rPr>
                <a:t>panda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맑은 고딕" panose="020B0503020000020004" pitchFamily="50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11952" y="1200013"/>
              <a:ext cx="345582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320"/>
            <p:cNvSpPr txBox="1"/>
            <p:nvPr/>
          </p:nvSpPr>
          <p:spPr>
            <a:xfrm>
              <a:off x="7062064" y="1671188"/>
              <a:ext cx="3396195" cy="2882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95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To store the data and handling the information </a:t>
              </a:r>
              <a:endParaRPr lang="en-US" altLang="ko-KR" sz="9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801887" y="1836474"/>
            <a:ext cx="4625207" cy="909321"/>
            <a:chOff x="5999645" y="2420674"/>
            <a:chExt cx="4625207" cy="909321"/>
          </a:xfrm>
        </p:grpSpPr>
        <p:sp>
          <p:nvSpPr>
            <p:cNvPr id="11" name="직사각형 10"/>
            <p:cNvSpPr/>
            <p:nvPr/>
          </p:nvSpPr>
          <p:spPr>
            <a:xfrm>
              <a:off x="5999645" y="2420674"/>
              <a:ext cx="909319" cy="90932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r>
                <a:rPr lang="en-US" altLang="ko-KR" sz="20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Verdana" panose="020B0604030504040204" pitchFamily="34" charset="0"/>
                </a:rPr>
                <a:t>2</a:t>
              </a:r>
              <a:endParaRPr lang="ko-KR" altLang="en-US" sz="2000" b="1" dirty="0">
                <a:ln>
                  <a:solidFill>
                    <a:srgbClr val="6A8797">
                      <a:alpha val="0"/>
                    </a:srgbClr>
                  </a:solidFill>
                </a:ln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Verdana" panose="020B0604030504040204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062064" y="2479095"/>
              <a:ext cx="3562788" cy="3845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ko-KR" sz="16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lt"/>
                  <a:ea typeface="맑은 고딕" panose="020B0503020000020004" pitchFamily="50" charset="-127"/>
                </a:rPr>
                <a:t>plotly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맑은 고딕" panose="020B0503020000020004" pitchFamily="50" charset="-127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6911952" y="2428293"/>
              <a:ext cx="345582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320"/>
            <p:cNvSpPr txBox="1"/>
            <p:nvPr/>
          </p:nvSpPr>
          <p:spPr>
            <a:xfrm>
              <a:off x="7062064" y="2930593"/>
              <a:ext cx="3396195" cy="2882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95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To draw chart and visualize the information</a:t>
              </a:r>
              <a:endParaRPr lang="en-US" altLang="ko-KR" sz="9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801887" y="3057137"/>
            <a:ext cx="4625207" cy="909321"/>
            <a:chOff x="5999645" y="3641337"/>
            <a:chExt cx="4625207" cy="909321"/>
          </a:xfrm>
        </p:grpSpPr>
        <p:sp>
          <p:nvSpPr>
            <p:cNvPr id="14" name="직사각형 13"/>
            <p:cNvSpPr/>
            <p:nvPr/>
          </p:nvSpPr>
          <p:spPr>
            <a:xfrm>
              <a:off x="5999645" y="3641337"/>
              <a:ext cx="909319" cy="90932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r>
                <a:rPr lang="en-US" altLang="ko-KR" sz="20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Verdana" panose="020B0604030504040204" pitchFamily="34" charset="0"/>
                </a:rPr>
                <a:t>3</a:t>
              </a:r>
              <a:endParaRPr lang="ko-KR" altLang="en-US" sz="2000" b="1" dirty="0">
                <a:ln>
                  <a:solidFill>
                    <a:srgbClr val="6A8797">
                      <a:alpha val="0"/>
                    </a:srgbClr>
                  </a:solidFill>
                </a:ln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062064" y="3689301"/>
              <a:ext cx="3562788" cy="3845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lt"/>
                  <a:ea typeface="맑은 고딕" panose="020B0503020000020004" pitchFamily="50" charset="-127"/>
                </a:rPr>
                <a:t>matplotlib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맑은 고딕" panose="020B0503020000020004" pitchFamily="50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6911952" y="3641337"/>
              <a:ext cx="345582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320"/>
            <p:cNvSpPr txBox="1"/>
            <p:nvPr/>
          </p:nvSpPr>
          <p:spPr>
            <a:xfrm>
              <a:off x="7062064" y="4160037"/>
              <a:ext cx="3396195" cy="2882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95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To draw chart and visualize the information</a:t>
              </a:r>
              <a:endParaRPr lang="en-US" altLang="ko-KR" sz="9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801886" y="4277796"/>
            <a:ext cx="4625208" cy="909321"/>
            <a:chOff x="5999644" y="4861996"/>
            <a:chExt cx="4625208" cy="909321"/>
          </a:xfrm>
        </p:grpSpPr>
        <p:sp>
          <p:nvSpPr>
            <p:cNvPr id="8" name="직사각형 7"/>
            <p:cNvSpPr/>
            <p:nvPr/>
          </p:nvSpPr>
          <p:spPr>
            <a:xfrm>
              <a:off x="5999644" y="4861996"/>
              <a:ext cx="909319" cy="90932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r>
                <a:rPr lang="en-US" altLang="ko-KR" sz="20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Verdana" panose="020B0604030504040204" pitchFamily="34" charset="0"/>
                </a:rPr>
                <a:t>4</a:t>
              </a:r>
              <a:endParaRPr lang="ko-KR" altLang="en-US" sz="2000" b="1" dirty="0">
                <a:ln>
                  <a:solidFill>
                    <a:srgbClr val="6A8797">
                      <a:alpha val="0"/>
                    </a:srgbClr>
                  </a:solidFill>
                </a:ln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Verdana" panose="020B060403050404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62064" y="4899507"/>
              <a:ext cx="3562788" cy="3845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lt"/>
                  <a:ea typeface="맑은 고딕" panose="020B0503020000020004" pitchFamily="50" charset="-127"/>
                </a:rPr>
                <a:t>datetime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맑은 고딕" panose="020B0503020000020004" pitchFamily="50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6911952" y="4867235"/>
              <a:ext cx="345582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320"/>
            <p:cNvSpPr txBox="1"/>
            <p:nvPr/>
          </p:nvSpPr>
          <p:spPr>
            <a:xfrm>
              <a:off x="7062064" y="5254375"/>
              <a:ext cx="3396195" cy="5075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95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To handle the date and extract the day name and week number and month name</a:t>
              </a:r>
              <a:endParaRPr lang="en-US" altLang="ko-KR" sz="9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0" name="그룹 5">
            <a:extLst>
              <a:ext uri="{FF2B5EF4-FFF2-40B4-BE49-F238E27FC236}">
                <a16:creationId xmlns:a16="http://schemas.microsoft.com/office/drawing/2014/main" id="{8CB823B5-B91D-4286-89EF-DA9A5A1EAC31}"/>
              </a:ext>
            </a:extLst>
          </p:cNvPr>
          <p:cNvGrpSpPr/>
          <p:nvPr/>
        </p:nvGrpSpPr>
        <p:grpSpPr>
          <a:xfrm>
            <a:off x="5801887" y="5516372"/>
            <a:ext cx="4625207" cy="909321"/>
            <a:chOff x="5999645" y="3641337"/>
            <a:chExt cx="4625207" cy="909321"/>
          </a:xfrm>
        </p:grpSpPr>
        <p:sp>
          <p:nvSpPr>
            <p:cNvPr id="31" name="직사각형 13">
              <a:extLst>
                <a:ext uri="{FF2B5EF4-FFF2-40B4-BE49-F238E27FC236}">
                  <a16:creationId xmlns:a16="http://schemas.microsoft.com/office/drawing/2014/main" id="{00829363-1453-43A7-9E28-FC2AB6129D7F}"/>
                </a:ext>
              </a:extLst>
            </p:cNvPr>
            <p:cNvSpPr/>
            <p:nvPr/>
          </p:nvSpPr>
          <p:spPr>
            <a:xfrm>
              <a:off x="5999645" y="3641337"/>
              <a:ext cx="909319" cy="90932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r>
                <a:rPr lang="en-US" altLang="ko-KR" sz="20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Verdana" panose="020B0604030504040204" pitchFamily="34" charset="0"/>
                </a:rPr>
                <a:t>5</a:t>
              </a:r>
              <a:endParaRPr lang="ko-KR" altLang="en-US" sz="2000" b="1" dirty="0">
                <a:ln>
                  <a:solidFill>
                    <a:srgbClr val="6A8797">
                      <a:alpha val="0"/>
                    </a:srgbClr>
                  </a:solidFill>
                </a:ln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Verdana" panose="020B0604030504040204" pitchFamily="34" charset="0"/>
              </a:endParaRPr>
            </a:p>
          </p:txBody>
        </p:sp>
        <p:sp>
          <p:nvSpPr>
            <p:cNvPr id="32" name="직사각형 14">
              <a:extLst>
                <a:ext uri="{FF2B5EF4-FFF2-40B4-BE49-F238E27FC236}">
                  <a16:creationId xmlns:a16="http://schemas.microsoft.com/office/drawing/2014/main" id="{2304DF75-9E25-42EF-9894-0F4B69CFB135}"/>
                </a:ext>
              </a:extLst>
            </p:cNvPr>
            <p:cNvSpPr/>
            <p:nvPr/>
          </p:nvSpPr>
          <p:spPr>
            <a:xfrm>
              <a:off x="7062064" y="3689301"/>
              <a:ext cx="3562788" cy="3845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ko-KR" sz="16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lt"/>
                  <a:ea typeface="맑은 고딕" panose="020B0503020000020004" pitchFamily="50" charset="-127"/>
                </a:rPr>
                <a:t>numpy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15">
              <a:extLst>
                <a:ext uri="{FF2B5EF4-FFF2-40B4-BE49-F238E27FC236}">
                  <a16:creationId xmlns:a16="http://schemas.microsoft.com/office/drawing/2014/main" id="{86F628FE-D5E5-49C7-A626-37FA48CDB207}"/>
                </a:ext>
              </a:extLst>
            </p:cNvPr>
            <p:cNvCxnSpPr/>
            <p:nvPr/>
          </p:nvCxnSpPr>
          <p:spPr>
            <a:xfrm>
              <a:off x="6911952" y="3641337"/>
              <a:ext cx="345582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20">
              <a:extLst>
                <a:ext uri="{FF2B5EF4-FFF2-40B4-BE49-F238E27FC236}">
                  <a16:creationId xmlns:a16="http://schemas.microsoft.com/office/drawing/2014/main" id="{A12E1A25-4C42-4097-984E-A7FD4FB1DB66}"/>
                </a:ext>
              </a:extLst>
            </p:cNvPr>
            <p:cNvSpPr txBox="1"/>
            <p:nvPr/>
          </p:nvSpPr>
          <p:spPr>
            <a:xfrm>
              <a:off x="7062064" y="4160037"/>
              <a:ext cx="3396195" cy="2882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95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To use where and handle the list</a:t>
              </a:r>
              <a:endParaRPr lang="en-US" altLang="ko-KR" sz="9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E314BAB-DD37-4512-84FB-C9426F9A0323}"/>
              </a:ext>
            </a:extLst>
          </p:cNvPr>
          <p:cNvSpPr/>
          <p:nvPr/>
        </p:nvSpPr>
        <p:spPr>
          <a:xfrm>
            <a:off x="-3120" y="4792054"/>
            <a:ext cx="4171951" cy="14486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17292" y="5187117"/>
            <a:ext cx="289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+mj-lt"/>
              </a:rPr>
              <a:t>Packages</a:t>
            </a:r>
            <a:endParaRPr lang="ko-KR" alt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33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>
            <a:fillRect/>
          </a:stretch>
        </p:blipFill>
        <p:spPr/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924087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atin typeface="+mj-lt"/>
              </a:rPr>
              <a:t>“Thank you for listening.</a:t>
            </a:r>
          </a:p>
        </p:txBody>
      </p:sp>
    </p:spTree>
    <p:extLst>
      <p:ext uri="{BB962C8B-B14F-4D97-AF65-F5344CB8AC3E}">
        <p14:creationId xmlns:p14="http://schemas.microsoft.com/office/powerpoint/2010/main" val="315951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18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0" y="812801"/>
            <a:ext cx="12192000" cy="5237018"/>
          </a:xfrm>
          <a:prstGeom prst="rect">
            <a:avLst/>
          </a:prstGeom>
          <a:solidFill>
            <a:schemeClr val="accent4">
              <a:lumMod val="9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4913740"/>
            <a:ext cx="12192000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You have a treasure, and this treasure undiscovered yet. It’s the data of the subway, during this presentation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Noto Sans" panose="020B0502040504020204" pitchFamily="34" charset="0"/>
                <a:cs typeface="Noto Sans" panose="020B0502040504020204" pitchFamily="34" charset="0"/>
              </a:rPr>
              <a:t>We will show you how can you improve your investment and increase your seal and in sequences increase your profit by reducing the electricity bill of the Stations</a:t>
            </a:r>
            <a:endParaRPr lang="ko-KR" altLang="en-US" sz="1200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9" r="34341"/>
          <a:stretch/>
        </p:blipFill>
        <p:spPr>
          <a:ln>
            <a:solidFill>
              <a:schemeClr val="bg1"/>
            </a:solidFill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3912084"/>
            <a:ext cx="12192000" cy="757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+mj-lt"/>
              </a:rPr>
              <a:t>The Main Goals</a:t>
            </a:r>
            <a:endParaRPr lang="ko-KR" alt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578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0" r="11000"/>
          <a:stretch/>
        </p:blipFill>
        <p:spPr/>
      </p:pic>
      <p:pic>
        <p:nvPicPr>
          <p:cNvPr id="9" name="그림 개체 틀 2">
            <a:extLst>
              <a:ext uri="{FF2B5EF4-FFF2-40B4-BE49-F238E27FC236}">
                <a16:creationId xmlns:a16="http://schemas.microsoft.com/office/drawing/2014/main" id="{2FD35F2A-803D-4422-A3D8-7466D6551E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7497" r="22108" b="7497"/>
          <a:stretch/>
        </p:blipFill>
        <p:spPr>
          <a:xfrm flipH="1">
            <a:off x="4359564" y="0"/>
            <a:ext cx="7832436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69454" y="4525817"/>
            <a:ext cx="5708073" cy="1939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69454" y="1014120"/>
            <a:ext cx="3474431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data that I used for three months starting from 29</a:t>
            </a:r>
            <a:r>
              <a:rPr lang="en-US" altLang="ko-KR" sz="1200" baseline="30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</a:t>
            </a:r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of May 2021 until 27</a:t>
            </a:r>
            <a:r>
              <a:rPr lang="en-US" altLang="ko-KR" sz="1200" baseline="30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</a:t>
            </a:r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of August 2021 and the total  record is : </a:t>
            </a:r>
            <a:endParaRPr lang="ko-KR" altLang="en-US" sz="1200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963" y="5069156"/>
            <a:ext cx="5037934" cy="476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50" b="1" dirty="0">
                <a:solidFill>
                  <a:schemeClr val="bg1"/>
                </a:solidFill>
                <a:latin typeface="+mj-lt"/>
              </a:rPr>
              <a:t>The Source of data.</a:t>
            </a:r>
            <a:endParaRPr lang="ko-KR" altLang="en-US" sz="185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1200" y="5489578"/>
            <a:ext cx="5015346" cy="288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5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 this data from web site  : http://web.mta.info/developers/turnstile.html</a:t>
            </a:r>
            <a:endParaRPr lang="ko-KR" altLang="en-US" sz="950" dirty="0">
              <a:solidFill>
                <a:schemeClr val="bg1"/>
              </a:solidFill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453048-DFA4-4F6A-AECC-DFEBD1710110}"/>
              </a:ext>
            </a:extLst>
          </p:cNvPr>
          <p:cNvSpPr/>
          <p:nvPr/>
        </p:nvSpPr>
        <p:spPr>
          <a:xfrm>
            <a:off x="463386" y="2505319"/>
            <a:ext cx="32560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2,722,610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08E6B-AC9C-41BA-A530-933836162252}"/>
              </a:ext>
            </a:extLst>
          </p:cNvPr>
          <p:cNvSpPr txBox="1"/>
          <p:nvPr/>
        </p:nvSpPr>
        <p:spPr>
          <a:xfrm>
            <a:off x="3116747" y="3258730"/>
            <a:ext cx="766894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Records</a:t>
            </a:r>
            <a:endParaRPr lang="ko-KR" altLang="en-US" sz="1200" dirty="0">
              <a:solidFill>
                <a:schemeClr val="accent1"/>
              </a:solidFill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52588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1" y="4476965"/>
            <a:ext cx="40385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Advertisements</a:t>
            </a:r>
            <a:endParaRPr lang="ko-KR" altLang="en-US" sz="27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964" y="5488499"/>
            <a:ext cx="2878667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Where is the most crowd and based on 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Noto Sans" panose="020B0502040504020204" pitchFamily="34" charset="0"/>
                <a:cs typeface="Noto Sans" panose="020B0502040504020204" pitchFamily="34" charset="0"/>
              </a:rPr>
              <a:t>What you can put your advertisements</a:t>
            </a:r>
            <a:endParaRPr lang="ko-KR" altLang="en-US" sz="1100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24" name="그림 개체 틀 2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r="15001"/>
          <a:stretch>
            <a:fillRect/>
          </a:stretch>
        </p:blipFill>
        <p:spPr/>
      </p:pic>
      <p:pic>
        <p:nvPicPr>
          <p:cNvPr id="26" name="그림 개체 틀 25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1" r="14341"/>
          <a:stretch>
            <a:fillRect/>
          </a:stretch>
        </p:blipFill>
        <p:spPr/>
      </p:pic>
      <p:pic>
        <p:nvPicPr>
          <p:cNvPr id="28" name="그림 개체 틀 27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r="15001"/>
          <a:stretch>
            <a:fillRect/>
          </a:stretch>
        </p:blipFill>
        <p:spPr/>
      </p:pic>
      <p:sp>
        <p:nvSpPr>
          <p:cNvPr id="29" name="TextBox 28"/>
          <p:cNvSpPr txBox="1"/>
          <p:nvPr/>
        </p:nvSpPr>
        <p:spPr>
          <a:xfrm>
            <a:off x="5477932" y="4300606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Focus your</a:t>
            </a:r>
          </a:p>
          <a:p>
            <a:pPr algn="ctr"/>
            <a:r>
              <a:rPr lang="en-US" altLang="ko-KR" sz="27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business</a:t>
            </a:r>
            <a:endParaRPr lang="ko-KR" altLang="en-US" sz="27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95996" y="5488499"/>
            <a:ext cx="2878667" cy="593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Where is the most place that people visit?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Noto Sans" panose="020B0502040504020204" pitchFamily="34" charset="0"/>
                <a:cs typeface="Noto Sans" panose="020B0502040504020204" pitchFamily="34" charset="0"/>
              </a:rPr>
              <a:t>And how can you aim </a:t>
            </a:r>
            <a:r>
              <a:rPr lang="en-US" sz="1200" dirty="0"/>
              <a:t>gathering</a:t>
            </a:r>
            <a:endParaRPr lang="ko-KR" altLang="en-US" sz="1100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94698" y="4472513"/>
            <a:ext cx="40385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Consultation</a:t>
            </a:r>
            <a:endParaRPr lang="ko-KR" altLang="en-US" sz="27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974663" y="5463763"/>
            <a:ext cx="2878667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Noto Sans" panose="020B0502040504020204" pitchFamily="34" charset="0"/>
                <a:cs typeface="Noto Sans" panose="020B0502040504020204" pitchFamily="34" charset="0"/>
              </a:rPr>
              <a:t>By use this data you can discover how can improve the MTA service</a:t>
            </a:r>
            <a:endParaRPr lang="ko-KR" altLang="en-US" sz="1100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7C163541-CE08-4FE4-B022-53F509522103}"/>
              </a:ext>
            </a:extLst>
          </p:cNvPr>
          <p:cNvSpPr txBox="1"/>
          <p:nvPr/>
        </p:nvSpPr>
        <p:spPr>
          <a:xfrm>
            <a:off x="2637367" y="4487468"/>
            <a:ext cx="4114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Electricity </a:t>
            </a:r>
            <a:endParaRPr lang="ko-KR" altLang="en-US" sz="27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51FDEE8B-3FFD-4A03-88B8-6EA87A094910}"/>
              </a:ext>
            </a:extLst>
          </p:cNvPr>
          <p:cNvSpPr txBox="1"/>
          <p:nvPr/>
        </p:nvSpPr>
        <p:spPr>
          <a:xfrm>
            <a:off x="3255433" y="5452514"/>
            <a:ext cx="2878667" cy="82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Reducing the electricity bill by finding the suitable number of turnstile for specific station </a:t>
            </a:r>
            <a:endParaRPr lang="ko-KR" altLang="en-US" sz="1100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05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09">
            <a:extLst>
              <a:ext uri="{FF2B5EF4-FFF2-40B4-BE49-F238E27FC236}">
                <a16:creationId xmlns:a16="http://schemas.microsoft.com/office/drawing/2014/main" id="{3196A864-DBBE-4E43-BFDD-4C9A83C6B0D4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/>
          <p:cNvCxnSpPr/>
          <p:nvPr/>
        </p:nvCxnSpPr>
        <p:spPr>
          <a:xfrm>
            <a:off x="2215383" y="4184970"/>
            <a:ext cx="1" cy="69473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갈매기형 수장 50"/>
          <p:cNvSpPr/>
          <p:nvPr/>
        </p:nvSpPr>
        <p:spPr>
          <a:xfrm>
            <a:off x="843742" y="3300200"/>
            <a:ext cx="2743285" cy="692748"/>
          </a:xfrm>
          <a:prstGeom prst="chevron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082122" y="5252727"/>
            <a:ext cx="2266517" cy="7268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most issue of the data that some of them have duplication because of the recover audit</a:t>
            </a:r>
          </a:p>
        </p:txBody>
      </p:sp>
      <p:sp>
        <p:nvSpPr>
          <p:cNvPr id="56" name="타원 55"/>
          <p:cNvSpPr/>
          <p:nvPr/>
        </p:nvSpPr>
        <p:spPr>
          <a:xfrm>
            <a:off x="2149244" y="4925965"/>
            <a:ext cx="132280" cy="1322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3" name="갈매기형 수장 62"/>
          <p:cNvSpPr/>
          <p:nvPr/>
        </p:nvSpPr>
        <p:spPr>
          <a:xfrm>
            <a:off x="3380018" y="3300200"/>
            <a:ext cx="2743285" cy="692748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sp>
        <p:nvSpPr>
          <p:cNvPr id="73" name="갈매기형 수장 72"/>
          <p:cNvSpPr/>
          <p:nvPr/>
        </p:nvSpPr>
        <p:spPr>
          <a:xfrm>
            <a:off x="5916295" y="3300200"/>
            <a:ext cx="2743285" cy="692748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sp>
        <p:nvSpPr>
          <p:cNvPr id="83" name="갈매기형 수장 82"/>
          <p:cNvSpPr/>
          <p:nvPr/>
        </p:nvSpPr>
        <p:spPr>
          <a:xfrm>
            <a:off x="8452573" y="3300200"/>
            <a:ext cx="2743285" cy="692748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1302255" y="2138175"/>
            <a:ext cx="1978653" cy="733350"/>
            <a:chOff x="828295" y="2579371"/>
            <a:chExt cx="1545242" cy="572714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98" name="순서도: 처리 7"/>
            <p:cNvSpPr/>
            <p:nvPr/>
          </p:nvSpPr>
          <p:spPr>
            <a:xfrm>
              <a:off x="828295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978360" y="2620455"/>
              <a:ext cx="1245116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latin typeface="+mj-lt"/>
                </a:rPr>
                <a:t>Duplication</a:t>
              </a:r>
              <a:endParaRPr lang="ko-KR" altLang="en-US" sz="2000" b="1" dirty="0">
                <a:latin typeface="+mj-lt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3838534" y="2138175"/>
            <a:ext cx="1978653" cy="733350"/>
            <a:chOff x="2843808" y="2579371"/>
            <a:chExt cx="1545242" cy="572714"/>
          </a:xfrm>
          <a:solidFill>
            <a:schemeClr val="tx1"/>
          </a:solidFill>
        </p:grpSpPr>
        <p:sp>
          <p:nvSpPr>
            <p:cNvPr id="101" name="순서도: 처리 7"/>
            <p:cNvSpPr/>
            <p:nvPr/>
          </p:nvSpPr>
          <p:spPr>
            <a:xfrm>
              <a:off x="2843808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3066106" y="2620455"/>
              <a:ext cx="1100649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Null Value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374811" y="2138175"/>
            <a:ext cx="1978653" cy="733350"/>
            <a:chOff x="4789739" y="2579371"/>
            <a:chExt cx="1545242" cy="572714"/>
          </a:xfrm>
          <a:solidFill>
            <a:schemeClr val="tx1"/>
          </a:solidFill>
        </p:grpSpPr>
        <p:sp>
          <p:nvSpPr>
            <p:cNvPr id="104" name="순서도: 처리 7"/>
            <p:cNvSpPr/>
            <p:nvPr/>
          </p:nvSpPr>
          <p:spPr>
            <a:xfrm>
              <a:off x="4789739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4943057" y="2620455"/>
              <a:ext cx="1238606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Fix Column 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8911089" y="2138175"/>
            <a:ext cx="1978653" cy="733350"/>
            <a:chOff x="6820662" y="2579371"/>
            <a:chExt cx="1545242" cy="572714"/>
          </a:xfrm>
          <a:solidFill>
            <a:schemeClr val="tx1"/>
          </a:solidFill>
        </p:grpSpPr>
        <p:sp>
          <p:nvSpPr>
            <p:cNvPr id="107" name="순서도: 처리 7"/>
            <p:cNvSpPr/>
            <p:nvPr/>
          </p:nvSpPr>
          <p:spPr>
            <a:xfrm>
              <a:off x="6820662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6930917" y="2620455"/>
              <a:ext cx="1324735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Add Column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09" name="제목 10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to Clean The Data</a:t>
            </a:r>
            <a:endParaRPr lang="ko-KR" altLang="en-US" dirty="0"/>
          </a:p>
        </p:txBody>
      </p:sp>
      <p:sp>
        <p:nvSpPr>
          <p:cNvPr id="111" name="직사각형 110"/>
          <p:cNvSpPr/>
          <p:nvPr/>
        </p:nvSpPr>
        <p:spPr>
          <a:xfrm>
            <a:off x="2004428" y="3431451"/>
            <a:ext cx="421911" cy="43024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latin typeface="+mj-lt"/>
              </a:rPr>
              <a:t>01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516660" y="3431451"/>
            <a:ext cx="470000" cy="4302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7052937" y="3427182"/>
            <a:ext cx="470000" cy="4302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589214" y="3429263"/>
            <a:ext cx="470000" cy="4302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04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2005593"/>
      </p:ext>
    </p:extLst>
  </p:cSld>
  <p:clrMapOvr>
    <a:masterClrMapping/>
  </p:clrMapOvr>
  <p:transition spd="slow">
    <p:cover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09">
            <a:extLst>
              <a:ext uri="{FF2B5EF4-FFF2-40B4-BE49-F238E27FC236}">
                <a16:creationId xmlns:a16="http://schemas.microsoft.com/office/drawing/2014/main" id="{1ABAC99F-E58D-413F-BD81-2F641E41C95A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갈매기형 수장 50"/>
          <p:cNvSpPr/>
          <p:nvPr/>
        </p:nvSpPr>
        <p:spPr>
          <a:xfrm>
            <a:off x="843742" y="3300200"/>
            <a:ext cx="2743285" cy="692748"/>
          </a:xfrm>
          <a:prstGeom prst="chevron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4751659" y="4184970"/>
            <a:ext cx="1" cy="694738"/>
          </a:xfrm>
          <a:prstGeom prst="line">
            <a:avLst/>
          </a:prstGeom>
          <a:noFill/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갈매기형 수장 62"/>
          <p:cNvSpPr/>
          <p:nvPr/>
        </p:nvSpPr>
        <p:spPr>
          <a:xfrm>
            <a:off x="3380018" y="3300200"/>
            <a:ext cx="2743285" cy="692748"/>
          </a:xfrm>
          <a:prstGeom prst="chevron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543585" y="5252727"/>
            <a:ext cx="2416148" cy="726866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calculate the different between the previous Entries and current entries some day have null value</a:t>
            </a:r>
          </a:p>
        </p:txBody>
      </p:sp>
      <p:sp>
        <p:nvSpPr>
          <p:cNvPr id="68" name="타원 67"/>
          <p:cNvSpPr/>
          <p:nvPr/>
        </p:nvSpPr>
        <p:spPr>
          <a:xfrm>
            <a:off x="4685521" y="4925965"/>
            <a:ext cx="132280" cy="1322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3" name="갈매기형 수장 72"/>
          <p:cNvSpPr/>
          <p:nvPr/>
        </p:nvSpPr>
        <p:spPr>
          <a:xfrm>
            <a:off x="5916295" y="3300200"/>
            <a:ext cx="2743285" cy="692748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sp>
        <p:nvSpPr>
          <p:cNvPr id="83" name="갈매기형 수장 82"/>
          <p:cNvSpPr/>
          <p:nvPr/>
        </p:nvSpPr>
        <p:spPr>
          <a:xfrm>
            <a:off x="8452573" y="3300200"/>
            <a:ext cx="2743285" cy="692748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1302255" y="2138175"/>
            <a:ext cx="1978653" cy="733350"/>
            <a:chOff x="828295" y="2579371"/>
            <a:chExt cx="1545242" cy="572714"/>
          </a:xfrm>
          <a:solidFill>
            <a:srgbClr val="000000"/>
          </a:solidFill>
        </p:grpSpPr>
        <p:sp>
          <p:nvSpPr>
            <p:cNvPr id="98" name="순서도: 처리 7"/>
            <p:cNvSpPr/>
            <p:nvPr/>
          </p:nvSpPr>
          <p:spPr>
            <a:xfrm>
              <a:off x="828295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978360" y="2620455"/>
              <a:ext cx="1245116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Duplication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3838534" y="2138175"/>
            <a:ext cx="1978653" cy="733350"/>
            <a:chOff x="2843808" y="2579371"/>
            <a:chExt cx="1545242" cy="572714"/>
          </a:xfrm>
          <a:solidFill>
            <a:srgbClr val="E0E0E0"/>
          </a:solidFill>
        </p:grpSpPr>
        <p:sp>
          <p:nvSpPr>
            <p:cNvPr id="101" name="순서도: 처리 7"/>
            <p:cNvSpPr/>
            <p:nvPr/>
          </p:nvSpPr>
          <p:spPr>
            <a:xfrm>
              <a:off x="2843808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3066106" y="2620455"/>
              <a:ext cx="1100649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ysClr val="windowText" lastClr="000000"/>
                  </a:solidFill>
                  <a:latin typeface="+mj-lt"/>
                </a:rPr>
                <a:t>Null Value</a:t>
              </a:r>
              <a:endParaRPr lang="ko-KR" altLang="en-US" sz="2000" b="1" dirty="0">
                <a:solidFill>
                  <a:sysClr val="windowText" lastClr="000000"/>
                </a:solidFill>
                <a:latin typeface="+mj-lt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374811" y="2138175"/>
            <a:ext cx="1978653" cy="733350"/>
            <a:chOff x="4789739" y="2579371"/>
            <a:chExt cx="1545242" cy="572714"/>
          </a:xfrm>
          <a:solidFill>
            <a:schemeClr val="tx1"/>
          </a:solidFill>
        </p:grpSpPr>
        <p:sp>
          <p:nvSpPr>
            <p:cNvPr id="104" name="순서도: 처리 7"/>
            <p:cNvSpPr/>
            <p:nvPr/>
          </p:nvSpPr>
          <p:spPr>
            <a:xfrm>
              <a:off x="4789739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4943057" y="2620455"/>
              <a:ext cx="1238606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Fix Column 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8911089" y="2138175"/>
            <a:ext cx="1978653" cy="733350"/>
            <a:chOff x="6820662" y="2579371"/>
            <a:chExt cx="1545242" cy="572714"/>
          </a:xfrm>
          <a:solidFill>
            <a:schemeClr val="tx1"/>
          </a:solidFill>
        </p:grpSpPr>
        <p:sp>
          <p:nvSpPr>
            <p:cNvPr id="107" name="순서도: 처리 7"/>
            <p:cNvSpPr/>
            <p:nvPr/>
          </p:nvSpPr>
          <p:spPr>
            <a:xfrm>
              <a:off x="6820662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6930917" y="2620455"/>
              <a:ext cx="1324735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Add Column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09" name="제목 10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to Clean The Data</a:t>
            </a:r>
            <a:endParaRPr lang="ko-KR" altLang="en-US" dirty="0"/>
          </a:p>
        </p:txBody>
      </p:sp>
      <p:sp>
        <p:nvSpPr>
          <p:cNvPr id="111" name="직사각형 110"/>
          <p:cNvSpPr/>
          <p:nvPr/>
        </p:nvSpPr>
        <p:spPr>
          <a:xfrm>
            <a:off x="1953132" y="3427251"/>
            <a:ext cx="524504" cy="438646"/>
          </a:xfrm>
          <a:prstGeom prst="rect">
            <a:avLst/>
          </a:prstGeom>
          <a:solidFill>
            <a:srgbClr val="000000"/>
          </a:solidFill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496622" y="3427251"/>
            <a:ext cx="510076" cy="4386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ysClr val="windowText" lastClr="000000"/>
                </a:solidFill>
                <a:latin typeface="+mj-lt"/>
              </a:rPr>
              <a:t>02</a:t>
            </a:r>
            <a:endParaRPr lang="ko-KR" altLang="en-US" sz="2000" b="1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7052937" y="3427182"/>
            <a:ext cx="470000" cy="4302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589214" y="3429263"/>
            <a:ext cx="470000" cy="4302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04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737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09">
            <a:extLst>
              <a:ext uri="{FF2B5EF4-FFF2-40B4-BE49-F238E27FC236}">
                <a16:creationId xmlns:a16="http://schemas.microsoft.com/office/drawing/2014/main" id="{8C0E3772-ABCA-4B0C-97ED-32395414A693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갈매기형 수장 50"/>
          <p:cNvSpPr/>
          <p:nvPr/>
        </p:nvSpPr>
        <p:spPr>
          <a:xfrm>
            <a:off x="843742" y="3300200"/>
            <a:ext cx="2743285" cy="692748"/>
          </a:xfrm>
          <a:prstGeom prst="chevron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sp>
        <p:nvSpPr>
          <p:cNvPr id="63" name="갈매기형 수장 62"/>
          <p:cNvSpPr/>
          <p:nvPr/>
        </p:nvSpPr>
        <p:spPr>
          <a:xfrm>
            <a:off x="3380018" y="3300200"/>
            <a:ext cx="2743285" cy="692748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7287938" y="4184970"/>
            <a:ext cx="1" cy="694738"/>
          </a:xfrm>
          <a:prstGeom prst="line">
            <a:avLst/>
          </a:prstGeom>
          <a:noFill/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갈매기형 수장 72"/>
          <p:cNvSpPr/>
          <p:nvPr/>
        </p:nvSpPr>
        <p:spPr>
          <a:xfrm>
            <a:off x="5916295" y="3300200"/>
            <a:ext cx="2743285" cy="692748"/>
          </a:xfrm>
          <a:prstGeom prst="chevron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079863" y="5252727"/>
            <a:ext cx="2416148" cy="726866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 the column name like C/A to control area and remove the white space from EXITS column</a:t>
            </a:r>
          </a:p>
        </p:txBody>
      </p:sp>
      <p:sp>
        <p:nvSpPr>
          <p:cNvPr id="78" name="타원 77"/>
          <p:cNvSpPr/>
          <p:nvPr/>
        </p:nvSpPr>
        <p:spPr>
          <a:xfrm>
            <a:off x="7221798" y="4925965"/>
            <a:ext cx="132280" cy="1322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3" name="갈매기형 수장 82"/>
          <p:cNvSpPr/>
          <p:nvPr/>
        </p:nvSpPr>
        <p:spPr>
          <a:xfrm>
            <a:off x="8452573" y="3300200"/>
            <a:ext cx="2743285" cy="692748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1302255" y="2138175"/>
            <a:ext cx="1978653" cy="733350"/>
            <a:chOff x="828295" y="2579371"/>
            <a:chExt cx="1545242" cy="572714"/>
          </a:xfrm>
          <a:solidFill>
            <a:srgbClr val="000000"/>
          </a:solidFill>
        </p:grpSpPr>
        <p:sp>
          <p:nvSpPr>
            <p:cNvPr id="98" name="순서도: 처리 7"/>
            <p:cNvSpPr/>
            <p:nvPr/>
          </p:nvSpPr>
          <p:spPr>
            <a:xfrm>
              <a:off x="828295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978360" y="2620455"/>
              <a:ext cx="1245116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Duplication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3838534" y="2138175"/>
            <a:ext cx="1978653" cy="733350"/>
            <a:chOff x="2843808" y="2579371"/>
            <a:chExt cx="1545242" cy="572714"/>
          </a:xfrm>
          <a:solidFill>
            <a:schemeClr val="tx1"/>
          </a:solidFill>
        </p:grpSpPr>
        <p:sp>
          <p:nvSpPr>
            <p:cNvPr id="101" name="순서도: 처리 7"/>
            <p:cNvSpPr/>
            <p:nvPr/>
          </p:nvSpPr>
          <p:spPr>
            <a:xfrm>
              <a:off x="2843808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3066106" y="2620455"/>
              <a:ext cx="1100649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Null Value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374811" y="2138175"/>
            <a:ext cx="1978653" cy="733350"/>
            <a:chOff x="4789739" y="2579371"/>
            <a:chExt cx="1545242" cy="572714"/>
          </a:xfrm>
          <a:solidFill>
            <a:srgbClr val="E0E0E0"/>
          </a:solidFill>
        </p:grpSpPr>
        <p:sp>
          <p:nvSpPr>
            <p:cNvPr id="104" name="순서도: 처리 7"/>
            <p:cNvSpPr/>
            <p:nvPr/>
          </p:nvSpPr>
          <p:spPr>
            <a:xfrm>
              <a:off x="4789739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4943057" y="2620455"/>
              <a:ext cx="1238606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ysClr val="windowText" lastClr="000000"/>
                  </a:solidFill>
                  <a:latin typeface="+mj-lt"/>
                </a:rPr>
                <a:t>Fix Column </a:t>
              </a:r>
              <a:endParaRPr lang="ko-KR" altLang="en-US" sz="2000" b="1" dirty="0">
                <a:solidFill>
                  <a:sysClr val="windowText" lastClr="000000"/>
                </a:solidFill>
                <a:latin typeface="+mj-lt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8911089" y="2138175"/>
            <a:ext cx="1978653" cy="733350"/>
            <a:chOff x="6820662" y="2579371"/>
            <a:chExt cx="1545242" cy="572714"/>
          </a:xfrm>
          <a:solidFill>
            <a:schemeClr val="tx1"/>
          </a:solidFill>
        </p:grpSpPr>
        <p:sp>
          <p:nvSpPr>
            <p:cNvPr id="107" name="순서도: 처리 7"/>
            <p:cNvSpPr/>
            <p:nvPr/>
          </p:nvSpPr>
          <p:spPr>
            <a:xfrm>
              <a:off x="6820662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6930917" y="2620455"/>
              <a:ext cx="1324735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Add Column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09" name="제목 10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to Clean The Data</a:t>
            </a:r>
            <a:endParaRPr lang="ko-KR" altLang="en-US" dirty="0"/>
          </a:p>
        </p:txBody>
      </p:sp>
      <p:sp>
        <p:nvSpPr>
          <p:cNvPr id="111" name="직사각형 110"/>
          <p:cNvSpPr/>
          <p:nvPr/>
        </p:nvSpPr>
        <p:spPr>
          <a:xfrm>
            <a:off x="1953132" y="3427251"/>
            <a:ext cx="524504" cy="438646"/>
          </a:xfrm>
          <a:prstGeom prst="rect">
            <a:avLst/>
          </a:prstGeom>
          <a:solidFill>
            <a:srgbClr val="000000"/>
          </a:solidFill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516660" y="3431451"/>
            <a:ext cx="470000" cy="4302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7032899" y="3422982"/>
            <a:ext cx="510076" cy="4386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ysClr val="windowText" lastClr="000000"/>
                </a:solidFill>
                <a:latin typeface="+mj-lt"/>
              </a:rPr>
              <a:t>03</a:t>
            </a:r>
            <a:endParaRPr lang="ko-KR" altLang="en-US" sz="2000" b="1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589214" y="3429263"/>
            <a:ext cx="470000" cy="4302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04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391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09">
            <a:extLst>
              <a:ext uri="{FF2B5EF4-FFF2-40B4-BE49-F238E27FC236}">
                <a16:creationId xmlns:a16="http://schemas.microsoft.com/office/drawing/2014/main" id="{5736EBCB-DF95-4614-B2E9-8F642DA2A57F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갈매기형 수장 50"/>
          <p:cNvSpPr/>
          <p:nvPr/>
        </p:nvSpPr>
        <p:spPr>
          <a:xfrm>
            <a:off x="843742" y="3300200"/>
            <a:ext cx="2743285" cy="692748"/>
          </a:xfrm>
          <a:prstGeom prst="chevron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sp>
        <p:nvSpPr>
          <p:cNvPr id="63" name="갈매기형 수장 62"/>
          <p:cNvSpPr/>
          <p:nvPr/>
        </p:nvSpPr>
        <p:spPr>
          <a:xfrm>
            <a:off x="3380018" y="3300200"/>
            <a:ext cx="2743285" cy="692748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sp>
        <p:nvSpPr>
          <p:cNvPr id="73" name="갈매기형 수장 72"/>
          <p:cNvSpPr/>
          <p:nvPr/>
        </p:nvSpPr>
        <p:spPr>
          <a:xfrm>
            <a:off x="5916295" y="3300200"/>
            <a:ext cx="2743285" cy="692748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9824216" y="4184970"/>
            <a:ext cx="1" cy="694738"/>
          </a:xfrm>
          <a:prstGeom prst="line">
            <a:avLst/>
          </a:prstGeom>
          <a:noFill/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갈매기형 수장 82"/>
          <p:cNvSpPr/>
          <p:nvPr/>
        </p:nvSpPr>
        <p:spPr>
          <a:xfrm>
            <a:off x="8452573" y="3300200"/>
            <a:ext cx="2743285" cy="692748"/>
          </a:xfrm>
          <a:prstGeom prst="chevron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616141" y="5362372"/>
            <a:ext cx="2416148" cy="50757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column to add more meaningful for the data</a:t>
            </a:r>
          </a:p>
        </p:txBody>
      </p:sp>
      <p:sp>
        <p:nvSpPr>
          <p:cNvPr id="88" name="타원 87"/>
          <p:cNvSpPr/>
          <p:nvPr/>
        </p:nvSpPr>
        <p:spPr>
          <a:xfrm>
            <a:off x="9758076" y="4925965"/>
            <a:ext cx="132280" cy="1322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97" name="그룹 96"/>
          <p:cNvGrpSpPr/>
          <p:nvPr/>
        </p:nvGrpSpPr>
        <p:grpSpPr>
          <a:xfrm>
            <a:off x="1302255" y="2138175"/>
            <a:ext cx="1978653" cy="733350"/>
            <a:chOff x="828295" y="2579371"/>
            <a:chExt cx="1545242" cy="572714"/>
          </a:xfrm>
          <a:solidFill>
            <a:srgbClr val="000000"/>
          </a:solidFill>
        </p:grpSpPr>
        <p:sp>
          <p:nvSpPr>
            <p:cNvPr id="98" name="순서도: 처리 7"/>
            <p:cNvSpPr/>
            <p:nvPr/>
          </p:nvSpPr>
          <p:spPr>
            <a:xfrm>
              <a:off x="828295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" pitchFamily="34" charset="0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978360" y="2620455"/>
              <a:ext cx="1245116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Duplication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3838534" y="2138175"/>
            <a:ext cx="1978653" cy="733350"/>
            <a:chOff x="2843808" y="2579371"/>
            <a:chExt cx="1545242" cy="572714"/>
          </a:xfrm>
          <a:solidFill>
            <a:schemeClr val="tx1"/>
          </a:solidFill>
        </p:grpSpPr>
        <p:sp>
          <p:nvSpPr>
            <p:cNvPr id="101" name="순서도: 처리 7"/>
            <p:cNvSpPr/>
            <p:nvPr/>
          </p:nvSpPr>
          <p:spPr>
            <a:xfrm>
              <a:off x="2843808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3066106" y="2620455"/>
              <a:ext cx="1100649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Null Value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374811" y="2138175"/>
            <a:ext cx="1978653" cy="733350"/>
            <a:chOff x="4789739" y="2579371"/>
            <a:chExt cx="1545242" cy="572714"/>
          </a:xfrm>
          <a:solidFill>
            <a:schemeClr val="tx1"/>
          </a:solidFill>
        </p:grpSpPr>
        <p:sp>
          <p:nvSpPr>
            <p:cNvPr id="104" name="순서도: 처리 7"/>
            <p:cNvSpPr/>
            <p:nvPr/>
          </p:nvSpPr>
          <p:spPr>
            <a:xfrm>
              <a:off x="4789739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4943057" y="2620455"/>
              <a:ext cx="1238606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Fix Column 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8911089" y="2138175"/>
            <a:ext cx="1978653" cy="733350"/>
            <a:chOff x="6820662" y="2579371"/>
            <a:chExt cx="1545242" cy="572714"/>
          </a:xfrm>
          <a:solidFill>
            <a:srgbClr val="E0E0E0"/>
          </a:solidFill>
        </p:grpSpPr>
        <p:sp>
          <p:nvSpPr>
            <p:cNvPr id="107" name="순서도: 처리 7"/>
            <p:cNvSpPr/>
            <p:nvPr/>
          </p:nvSpPr>
          <p:spPr>
            <a:xfrm>
              <a:off x="6820662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Noto Sans" pitchFamily="34" charset="0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6930917" y="2620455"/>
              <a:ext cx="1324735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ysClr val="windowText" lastClr="000000"/>
                  </a:solidFill>
                  <a:latin typeface="+mj-lt"/>
                </a:rPr>
                <a:t>Add Column</a:t>
              </a:r>
              <a:endParaRPr lang="ko-KR" altLang="en-US" sz="2000" b="1" dirty="0">
                <a:solidFill>
                  <a:sysClr val="windowText" lastClr="000000"/>
                </a:solidFill>
                <a:latin typeface="+mj-lt"/>
              </a:endParaRPr>
            </a:p>
          </p:txBody>
        </p:sp>
      </p:grpSp>
      <p:sp>
        <p:nvSpPr>
          <p:cNvPr id="109" name="제목 10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to Clean The Data</a:t>
            </a:r>
            <a:endParaRPr lang="ko-KR" altLang="en-US" dirty="0"/>
          </a:p>
        </p:txBody>
      </p:sp>
      <p:sp>
        <p:nvSpPr>
          <p:cNvPr id="111" name="직사각형 110"/>
          <p:cNvSpPr/>
          <p:nvPr/>
        </p:nvSpPr>
        <p:spPr>
          <a:xfrm>
            <a:off x="1953132" y="3427251"/>
            <a:ext cx="524504" cy="438646"/>
          </a:xfrm>
          <a:prstGeom prst="rect">
            <a:avLst/>
          </a:prstGeom>
          <a:solidFill>
            <a:srgbClr val="000000"/>
          </a:solidFill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516660" y="3431451"/>
            <a:ext cx="470000" cy="4302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7052937" y="3427182"/>
            <a:ext cx="470000" cy="4302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566771" y="3425063"/>
            <a:ext cx="514886" cy="4386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ysClr val="windowText" lastClr="000000"/>
                </a:solidFill>
                <a:latin typeface="+mj-lt"/>
              </a:rPr>
              <a:t>04</a:t>
            </a:r>
            <a:endParaRPr lang="ko-KR" altLang="en-US" sz="2000" b="1" dirty="0">
              <a:solidFill>
                <a:sysClr val="windowText" lastClr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2834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id="{38CC4CC7-B8AC-4440-BE2E-E412B1245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31" y="489971"/>
            <a:ext cx="5034821" cy="2688994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F8537CD9-E80D-4496-A6CD-F03797C7A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50" y="489971"/>
            <a:ext cx="5034823" cy="2688995"/>
          </a:xfrm>
          <a:prstGeom prst="rect">
            <a:avLst/>
          </a:prstGeom>
        </p:spPr>
      </p:pic>
      <p:pic>
        <p:nvPicPr>
          <p:cNvPr id="15" name="صورة 14">
            <a:extLst>
              <a:ext uri="{FF2B5EF4-FFF2-40B4-BE49-F238E27FC236}">
                <a16:creationId xmlns:a16="http://schemas.microsoft.com/office/drawing/2014/main" id="{9872DBB6-2917-48F0-BF0C-BF53757A8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606" y="3178965"/>
            <a:ext cx="5701955" cy="304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Subway">
      <a:dk1>
        <a:sysClr val="windowText" lastClr="000000"/>
      </a:dk1>
      <a:lt1>
        <a:srgbClr val="FFFFFF"/>
      </a:lt1>
      <a:dk2>
        <a:srgbClr val="333333"/>
      </a:dk2>
      <a:lt2>
        <a:srgbClr val="B2B2B2"/>
      </a:lt2>
      <a:accent1>
        <a:srgbClr val="A4403D"/>
      </a:accent1>
      <a:accent2>
        <a:srgbClr val="E8A465"/>
      </a:accent2>
      <a:accent3>
        <a:srgbClr val="F2CD87"/>
      </a:accent3>
      <a:accent4>
        <a:srgbClr val="EBE4DD"/>
      </a:accent4>
      <a:accent5>
        <a:srgbClr val="4C4955"/>
      </a:accent5>
      <a:accent6>
        <a:srgbClr val="000000"/>
      </a:accent6>
      <a:hlink>
        <a:srgbClr val="000000"/>
      </a:hlink>
      <a:folHlink>
        <a:srgbClr val="000000"/>
      </a:folHlink>
    </a:clrScheme>
    <a:fontScheme name="사용자 지정 11">
      <a:majorFont>
        <a:latin typeface="Caviar Dreams"/>
        <a:ea typeface="맑은 고딕"/>
        <a:cs typeface=""/>
      </a:majorFont>
      <a:minorFont>
        <a:latin typeface="Noto San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8510</TotalTime>
  <Words>388</Words>
  <Application>Microsoft Office PowerPoint</Application>
  <PresentationFormat>شاشة عريضة</PresentationFormat>
  <Paragraphs>97</Paragraphs>
  <Slides>13</Slides>
  <Notes>7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13</vt:i4>
      </vt:variant>
    </vt:vector>
  </HeadingPairs>
  <TitlesOfParts>
    <vt:vector size="18" baseType="lpstr">
      <vt:lpstr>Arial</vt:lpstr>
      <vt:lpstr>Noto Sans</vt:lpstr>
      <vt:lpstr>맑은 고딕</vt:lpstr>
      <vt:lpstr>Caviar Dreams</vt:lpstr>
      <vt:lpstr>Office 테마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Step to Clean The Data</vt:lpstr>
      <vt:lpstr>Step to Clean The Data</vt:lpstr>
      <vt:lpstr>Step to Clean The Data</vt:lpstr>
      <vt:lpstr>Step to Clean The Data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MH.YUN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Saleh Aljomel</cp:lastModifiedBy>
  <cp:revision>18</cp:revision>
  <dcterms:created xsi:type="dcterms:W3CDTF">2019-05-27T12:20:42Z</dcterms:created>
  <dcterms:modified xsi:type="dcterms:W3CDTF">2021-10-06T07:17:19Z</dcterms:modified>
  <cp:category>www.slidemembers.com</cp:category>
</cp:coreProperties>
</file>